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0.xml"/>
  <Override ContentType="application/vnd.openxmlformats-officedocument.presentationml.slide+xml" PartName="/ppt/slides/slide41.xml"/>
  <Override ContentType="application/vnd.openxmlformats-officedocument.presentationml.slide+xml" PartName="/ppt/slides/slide42.xml"/>
  <Override ContentType="application/vnd.openxmlformats-officedocument.presentationml.slide+xml" PartName="/ppt/slides/slide43.xml"/>
  <Override ContentType="application/vnd.openxmlformats-officedocument.presentationml.slide+xml" PartName="/ppt/slides/slide44.xml"/>
  <Override ContentType="application/vnd.openxmlformats-officedocument.presentationml.slide+xml" PartName="/ppt/slides/slide45.xml"/>
  <Override ContentType="application/vnd.openxmlformats-officedocument.presentationml.slide+xml" PartName="/ppt/slides/slide46.xml"/>
  <Override ContentType="application/vnd.openxmlformats-officedocument.presentationml.slide+xml" PartName="/ppt/slides/slide47.xml"/>
  <Override ContentType="application/vnd.openxmlformats-officedocument.presentationml.slide+xml" PartName="/ppt/slides/slide48.xml"/>
  <Override ContentType="application/vnd.openxmlformats-officedocument.presentationml.slide+xml" PartName="/ppt/slides/slide49.xml"/>
  <Override ContentType="application/vnd.openxmlformats-officedocument.presentationml.slide+xml" PartName="/ppt/slides/slide50.xml"/>
  <Override ContentType="application/vnd.openxmlformats-officedocument.presentationml.slide+xml" PartName="/ppt/slides/slide51.xml"/>
  <Override ContentType="application/vnd.openxmlformats-officedocument.presentationml.slide+xml" PartName="/ppt/slides/slide52.xml"/>
  <Override ContentType="application/vnd.openxmlformats-officedocument.presentationml.slide+xml" PartName="/ppt/slides/slide53.xml"/>
  <Override ContentType="application/vnd.openxmlformats-officedocument.presentationml.slide+xml" PartName="/ppt/slides/slide54.xml"/>
  <Override ContentType="application/vnd.openxmlformats-officedocument.presentationml.slide+xml" PartName="/ppt/slides/slide5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4"/>
    <p:sldId id="257" r:id="rId15"/>
    <p:sldId id="258" r:id="rId16"/>
    <p:sldId id="259" r:id="rId17"/>
    <p:sldId id="260" r:id="rId18"/>
    <p:sldId id="261" r:id="rId19"/>
    <p:sldId id="262" r:id="rId20"/>
    <p:sldId id="263" r:id="rId21"/>
    <p:sldId id="264" r:id="rId22"/>
    <p:sldId id="265" r:id="rId23"/>
    <p:sldId id="266" r:id="rId24"/>
    <p:sldId id="267" r:id="rId25"/>
    <p:sldId id="268" r:id="rId26"/>
    <p:sldId id="269" r:id="rId27"/>
    <p:sldId id="270" r:id="rId28"/>
    <p:sldId id="271" r:id="rId29"/>
    <p:sldId id="272" r:id="rId30"/>
    <p:sldId id="273" r:id="rId31"/>
    <p:sldId id="274" r:id="rId32"/>
    <p:sldId id="275" r:id="rId33"/>
    <p:sldId id="276" r:id="rId34"/>
    <p:sldId id="277" r:id="rId35"/>
    <p:sldId id="278" r:id="rId36"/>
    <p:sldId id="279" r:id="rId37"/>
    <p:sldId id="280" r:id="rId38"/>
    <p:sldId id="281" r:id="rId39"/>
    <p:sldId id="282" r:id="rId40"/>
    <p:sldId id="283" r:id="rId41"/>
    <p:sldId id="284" r:id="rId42"/>
    <p:sldId id="285" r:id="rId43"/>
    <p:sldId id="286" r:id="rId44"/>
    <p:sldId id="287" r:id="rId45"/>
    <p:sldId id="288" r:id="rId46"/>
    <p:sldId id="289" r:id="rId47"/>
    <p:sldId id="290" r:id="rId48"/>
    <p:sldId id="291" r:id="rId49"/>
    <p:sldId id="292" r:id="rId50"/>
    <p:sldId id="293" r:id="rId51"/>
    <p:sldId id="294" r:id="rId52"/>
    <p:sldId id="295" r:id="rId53"/>
    <p:sldId id="296" r:id="rId54"/>
    <p:sldId id="297" r:id="rId55"/>
    <p:sldId id="298" r:id="rId56"/>
    <p:sldId id="299" r:id="rId57"/>
    <p:sldId id="300" r:id="rId58"/>
    <p:sldId id="301" r:id="rId59"/>
    <p:sldId id="302" r:id="rId60"/>
    <p:sldId id="303" r:id="rId61"/>
    <p:sldId id="304" r:id="rId62"/>
    <p:sldId id="305" r:id="rId63"/>
    <p:sldId id="306" r:id="rId64"/>
    <p:sldId id="307" r:id="rId65"/>
    <p:sldId id="308" r:id="rId66"/>
    <p:sldId id="309" r:id="rId67"/>
    <p:sldId id="310" r:id="rId68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Roboto Condensed" charset="1" panose="02000000000000000000"/>
      <p:regular r:id="rId10"/>
    </p:embeddedFont>
    <p:embeddedFont>
      <p:font typeface="Roboto Condensed Bold" charset="1" panose="02000000000000000000"/>
      <p:regular r:id="rId11"/>
    </p:embeddedFont>
    <p:embeddedFont>
      <p:font typeface="Roboto Condensed Italics" charset="1" panose="02000000000000000000"/>
      <p:regular r:id="rId12"/>
    </p:embeddedFont>
    <p:embeddedFont>
      <p:font typeface="Roboto Condensed Bold Italics" charset="1" panose="0200000000000000000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slides/slide1.xml" Type="http://schemas.openxmlformats.org/officeDocument/2006/relationships/slide"/><Relationship Id="rId15" Target="slides/slide2.xml" Type="http://schemas.openxmlformats.org/officeDocument/2006/relationships/slide"/><Relationship Id="rId16" Target="slides/slide3.xml" Type="http://schemas.openxmlformats.org/officeDocument/2006/relationships/slide"/><Relationship Id="rId17" Target="slides/slide4.xml" Type="http://schemas.openxmlformats.org/officeDocument/2006/relationships/slide"/><Relationship Id="rId18" Target="slides/slide5.xml" Type="http://schemas.openxmlformats.org/officeDocument/2006/relationships/slide"/><Relationship Id="rId19" Target="slides/slide6.xml" Type="http://schemas.openxmlformats.org/officeDocument/2006/relationships/slide"/><Relationship Id="rId2" Target="presProps.xml" Type="http://schemas.openxmlformats.org/officeDocument/2006/relationships/presProps"/><Relationship Id="rId20" Target="slides/slide7.xml" Type="http://schemas.openxmlformats.org/officeDocument/2006/relationships/slide"/><Relationship Id="rId21" Target="slides/slide8.xml" Type="http://schemas.openxmlformats.org/officeDocument/2006/relationships/slide"/><Relationship Id="rId22" Target="slides/slide9.xml" Type="http://schemas.openxmlformats.org/officeDocument/2006/relationships/slide"/><Relationship Id="rId23" Target="slides/slide10.xml" Type="http://schemas.openxmlformats.org/officeDocument/2006/relationships/slide"/><Relationship Id="rId24" Target="slides/slide11.xml" Type="http://schemas.openxmlformats.org/officeDocument/2006/relationships/slide"/><Relationship Id="rId25" Target="slides/slide12.xml" Type="http://schemas.openxmlformats.org/officeDocument/2006/relationships/slide"/><Relationship Id="rId26" Target="slides/slide13.xml" Type="http://schemas.openxmlformats.org/officeDocument/2006/relationships/slide"/><Relationship Id="rId27" Target="slides/slide14.xml" Type="http://schemas.openxmlformats.org/officeDocument/2006/relationships/slide"/><Relationship Id="rId28" Target="slides/slide15.xml" Type="http://schemas.openxmlformats.org/officeDocument/2006/relationships/slide"/><Relationship Id="rId29" Target="slides/slide16.xml" Type="http://schemas.openxmlformats.org/officeDocument/2006/relationships/slide"/><Relationship Id="rId3" Target="viewProps.xml" Type="http://schemas.openxmlformats.org/officeDocument/2006/relationships/viewProps"/><Relationship Id="rId30" Target="slides/slide17.xml" Type="http://schemas.openxmlformats.org/officeDocument/2006/relationships/slide"/><Relationship Id="rId31" Target="slides/slide18.xml" Type="http://schemas.openxmlformats.org/officeDocument/2006/relationships/slide"/><Relationship Id="rId32" Target="slides/slide19.xml" Type="http://schemas.openxmlformats.org/officeDocument/2006/relationships/slide"/><Relationship Id="rId33" Target="slides/slide20.xml" Type="http://schemas.openxmlformats.org/officeDocument/2006/relationships/slide"/><Relationship Id="rId34" Target="slides/slide21.xml" Type="http://schemas.openxmlformats.org/officeDocument/2006/relationships/slide"/><Relationship Id="rId35" Target="slides/slide22.xml" Type="http://schemas.openxmlformats.org/officeDocument/2006/relationships/slide"/><Relationship Id="rId36" Target="slides/slide23.xml" Type="http://schemas.openxmlformats.org/officeDocument/2006/relationships/slide"/><Relationship Id="rId37" Target="slides/slide24.xml" Type="http://schemas.openxmlformats.org/officeDocument/2006/relationships/slide"/><Relationship Id="rId38" Target="slides/slide25.xml" Type="http://schemas.openxmlformats.org/officeDocument/2006/relationships/slide"/><Relationship Id="rId39" Target="slides/slide26.xml" Type="http://schemas.openxmlformats.org/officeDocument/2006/relationships/slide"/><Relationship Id="rId4" Target="theme/theme1.xml" Type="http://schemas.openxmlformats.org/officeDocument/2006/relationships/theme"/><Relationship Id="rId40" Target="slides/slide27.xml" Type="http://schemas.openxmlformats.org/officeDocument/2006/relationships/slide"/><Relationship Id="rId41" Target="slides/slide28.xml" Type="http://schemas.openxmlformats.org/officeDocument/2006/relationships/slide"/><Relationship Id="rId42" Target="slides/slide29.xml" Type="http://schemas.openxmlformats.org/officeDocument/2006/relationships/slide"/><Relationship Id="rId43" Target="slides/slide30.xml" Type="http://schemas.openxmlformats.org/officeDocument/2006/relationships/slide"/><Relationship Id="rId44" Target="slides/slide31.xml" Type="http://schemas.openxmlformats.org/officeDocument/2006/relationships/slide"/><Relationship Id="rId45" Target="slides/slide32.xml" Type="http://schemas.openxmlformats.org/officeDocument/2006/relationships/slide"/><Relationship Id="rId46" Target="slides/slide33.xml" Type="http://schemas.openxmlformats.org/officeDocument/2006/relationships/slide"/><Relationship Id="rId47" Target="slides/slide34.xml" Type="http://schemas.openxmlformats.org/officeDocument/2006/relationships/slide"/><Relationship Id="rId48" Target="slides/slide35.xml" Type="http://schemas.openxmlformats.org/officeDocument/2006/relationships/slide"/><Relationship Id="rId49" Target="slides/slide36.xml" Type="http://schemas.openxmlformats.org/officeDocument/2006/relationships/slide"/><Relationship Id="rId5" Target="tableStyles.xml" Type="http://schemas.openxmlformats.org/officeDocument/2006/relationships/tableStyles"/><Relationship Id="rId50" Target="slides/slide37.xml" Type="http://schemas.openxmlformats.org/officeDocument/2006/relationships/slide"/><Relationship Id="rId51" Target="slides/slide38.xml" Type="http://schemas.openxmlformats.org/officeDocument/2006/relationships/slide"/><Relationship Id="rId52" Target="slides/slide39.xml" Type="http://schemas.openxmlformats.org/officeDocument/2006/relationships/slide"/><Relationship Id="rId53" Target="slides/slide40.xml" Type="http://schemas.openxmlformats.org/officeDocument/2006/relationships/slide"/><Relationship Id="rId54" Target="slides/slide41.xml" Type="http://schemas.openxmlformats.org/officeDocument/2006/relationships/slide"/><Relationship Id="rId55" Target="slides/slide42.xml" Type="http://schemas.openxmlformats.org/officeDocument/2006/relationships/slide"/><Relationship Id="rId56" Target="slides/slide43.xml" Type="http://schemas.openxmlformats.org/officeDocument/2006/relationships/slide"/><Relationship Id="rId57" Target="slides/slide44.xml" Type="http://schemas.openxmlformats.org/officeDocument/2006/relationships/slide"/><Relationship Id="rId58" Target="slides/slide45.xml" Type="http://schemas.openxmlformats.org/officeDocument/2006/relationships/slide"/><Relationship Id="rId59" Target="slides/slide46.xml" Type="http://schemas.openxmlformats.org/officeDocument/2006/relationships/slide"/><Relationship Id="rId6" Target="fonts/font6.fntdata" Type="http://schemas.openxmlformats.org/officeDocument/2006/relationships/font"/><Relationship Id="rId60" Target="slides/slide47.xml" Type="http://schemas.openxmlformats.org/officeDocument/2006/relationships/slide"/><Relationship Id="rId61" Target="slides/slide48.xml" Type="http://schemas.openxmlformats.org/officeDocument/2006/relationships/slide"/><Relationship Id="rId62" Target="slides/slide49.xml" Type="http://schemas.openxmlformats.org/officeDocument/2006/relationships/slide"/><Relationship Id="rId63" Target="slides/slide50.xml" Type="http://schemas.openxmlformats.org/officeDocument/2006/relationships/slide"/><Relationship Id="rId64" Target="slides/slide51.xml" Type="http://schemas.openxmlformats.org/officeDocument/2006/relationships/slide"/><Relationship Id="rId65" Target="slides/slide52.xml" Type="http://schemas.openxmlformats.org/officeDocument/2006/relationships/slide"/><Relationship Id="rId66" Target="slides/slide53.xml" Type="http://schemas.openxmlformats.org/officeDocument/2006/relationships/slide"/><Relationship Id="rId67" Target="slides/slide54.xml" Type="http://schemas.openxmlformats.org/officeDocument/2006/relationships/slide"/><Relationship Id="rId68" Target="slides/slide55.xml" Type="http://schemas.openxmlformats.org/officeDocument/2006/relationships/slide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jpe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9.png" Type="http://schemas.openxmlformats.org/officeDocument/2006/relationships/image"/><Relationship Id="rId4" Target="../media/image17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9.png" Type="http://schemas.openxmlformats.org/officeDocument/2006/relationships/image"/><Relationship Id="rId4" Target="../media/image18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9.png" Type="http://schemas.openxmlformats.org/officeDocument/2006/relationships/image"/><Relationship Id="rId4" Target="../media/image19.pn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9.png" Type="http://schemas.openxmlformats.org/officeDocument/2006/relationships/image"/><Relationship Id="rId4" Target="../media/image20.pn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9.png" Type="http://schemas.openxmlformats.org/officeDocument/2006/relationships/image"/><Relationship Id="rId4" Target="../media/image21.pn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9.png" Type="http://schemas.openxmlformats.org/officeDocument/2006/relationships/image"/><Relationship Id="rId4" Target="../media/image22.pn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9.png" Type="http://schemas.openxmlformats.org/officeDocument/2006/relationships/image"/><Relationship Id="rId4" Target="../media/image23.png" Type="http://schemas.openxmlformats.org/officeDocument/2006/relationships/image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9.png" Type="http://schemas.openxmlformats.org/officeDocument/2006/relationships/image"/><Relationship Id="rId4" Target="../media/image24.png" Type="http://schemas.openxmlformats.org/officeDocument/2006/relationships/image"/></Relationships>
</file>

<file path=ppt/slides/_rels/slide1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9.png" Type="http://schemas.openxmlformats.org/officeDocument/2006/relationships/image"/><Relationship Id="rId4" Target="../media/image25.png" Type="http://schemas.openxmlformats.org/officeDocument/2006/relationships/image"/></Relationships>
</file>

<file path=ppt/slides/_rels/slide1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9.png" Type="http://schemas.openxmlformats.org/officeDocument/2006/relationships/image"/><Relationship Id="rId4" Target="../media/image26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9.png" Type="http://schemas.openxmlformats.org/officeDocument/2006/relationships/image"/><Relationship Id="rId4" Target="https://www.vmware.com/products/workstation-pro/workstation-pro-evaluation.html" TargetMode="External" Type="http://schemas.openxmlformats.org/officeDocument/2006/relationships/hyperlink"/><Relationship Id="rId5" Target="https://www.kali.org/get-kali/#kali-installer-images" TargetMode="External" Type="http://schemas.openxmlformats.org/officeDocument/2006/relationships/hyperlink"/></Relationships>
</file>

<file path=ppt/slides/_rels/slide2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9.png" Type="http://schemas.openxmlformats.org/officeDocument/2006/relationships/image"/><Relationship Id="rId4" Target="../media/image27.png" Type="http://schemas.openxmlformats.org/officeDocument/2006/relationships/image"/></Relationships>
</file>

<file path=ppt/slides/_rels/slide2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9.png" Type="http://schemas.openxmlformats.org/officeDocument/2006/relationships/image"/><Relationship Id="rId4" Target="../media/image28.png" Type="http://schemas.openxmlformats.org/officeDocument/2006/relationships/image"/></Relationships>
</file>

<file path=ppt/slides/_rels/slide2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9.png" Type="http://schemas.openxmlformats.org/officeDocument/2006/relationships/image"/><Relationship Id="rId4" Target="../media/image29.png" Type="http://schemas.openxmlformats.org/officeDocument/2006/relationships/image"/></Relationships>
</file>

<file path=ppt/slides/_rels/slide2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9.png" Type="http://schemas.openxmlformats.org/officeDocument/2006/relationships/image"/><Relationship Id="rId4" Target="../media/image30.png" Type="http://schemas.openxmlformats.org/officeDocument/2006/relationships/image"/></Relationships>
</file>

<file path=ppt/slides/_rels/slide2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9.png" Type="http://schemas.openxmlformats.org/officeDocument/2006/relationships/image"/><Relationship Id="rId4" Target="../media/image31.png" Type="http://schemas.openxmlformats.org/officeDocument/2006/relationships/image"/></Relationships>
</file>

<file path=ppt/slides/_rels/slide2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9.png" Type="http://schemas.openxmlformats.org/officeDocument/2006/relationships/image"/><Relationship Id="rId4" Target="../media/image32.png" Type="http://schemas.openxmlformats.org/officeDocument/2006/relationships/image"/></Relationships>
</file>

<file path=ppt/slides/_rels/slide2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9.png" Type="http://schemas.openxmlformats.org/officeDocument/2006/relationships/image"/><Relationship Id="rId4" Target="../media/image33.png" Type="http://schemas.openxmlformats.org/officeDocument/2006/relationships/image"/></Relationships>
</file>

<file path=ppt/slides/_rels/slide2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9.png" Type="http://schemas.openxmlformats.org/officeDocument/2006/relationships/image"/><Relationship Id="rId4" Target="../media/image34.png" Type="http://schemas.openxmlformats.org/officeDocument/2006/relationships/image"/></Relationships>
</file>

<file path=ppt/slides/_rels/slide2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9.png" Type="http://schemas.openxmlformats.org/officeDocument/2006/relationships/image"/></Relationships>
</file>

<file path=ppt/slides/_rels/slide2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9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9.png" Type="http://schemas.openxmlformats.org/officeDocument/2006/relationships/image"/><Relationship Id="rId4" Target="../media/image10.png" Type="http://schemas.openxmlformats.org/officeDocument/2006/relationships/image"/></Relationships>
</file>

<file path=ppt/slides/_rels/slide3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9.png" Type="http://schemas.openxmlformats.org/officeDocument/2006/relationships/image"/></Relationships>
</file>

<file path=ppt/slides/_rels/slide3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9.png" Type="http://schemas.openxmlformats.org/officeDocument/2006/relationships/image"/></Relationships>
</file>

<file path=ppt/slides/_rels/slide3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9.png" Type="http://schemas.openxmlformats.org/officeDocument/2006/relationships/image"/></Relationships>
</file>

<file path=ppt/slides/_rels/slide3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9.png" Type="http://schemas.openxmlformats.org/officeDocument/2006/relationships/image"/></Relationships>
</file>

<file path=ppt/slides/_rels/slide3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9.png" Type="http://schemas.openxmlformats.org/officeDocument/2006/relationships/image"/></Relationships>
</file>

<file path=ppt/slides/_rels/slide3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9.png" Type="http://schemas.openxmlformats.org/officeDocument/2006/relationships/image"/></Relationships>
</file>

<file path=ppt/slides/_rels/slide3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9.png" Type="http://schemas.openxmlformats.org/officeDocument/2006/relationships/image"/></Relationships>
</file>

<file path=ppt/slides/_rels/slide3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9.png" Type="http://schemas.openxmlformats.org/officeDocument/2006/relationships/image"/></Relationships>
</file>

<file path=ppt/slides/_rels/slide3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9.png" Type="http://schemas.openxmlformats.org/officeDocument/2006/relationships/image"/></Relationships>
</file>

<file path=ppt/slides/_rels/slide3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9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9.png" Type="http://schemas.openxmlformats.org/officeDocument/2006/relationships/image"/><Relationship Id="rId4" Target="../media/image11.png" Type="http://schemas.openxmlformats.org/officeDocument/2006/relationships/image"/></Relationships>
</file>

<file path=ppt/slides/_rels/slide4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9.png" Type="http://schemas.openxmlformats.org/officeDocument/2006/relationships/image"/></Relationships>
</file>

<file path=ppt/slides/_rels/slide4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9.png" Type="http://schemas.openxmlformats.org/officeDocument/2006/relationships/image"/></Relationships>
</file>

<file path=ppt/slides/_rels/slide4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9.png" Type="http://schemas.openxmlformats.org/officeDocument/2006/relationships/image"/></Relationships>
</file>

<file path=ppt/slides/_rels/slide4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9.png" Type="http://schemas.openxmlformats.org/officeDocument/2006/relationships/image"/></Relationships>
</file>

<file path=ppt/slides/_rels/slide4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9.png" Type="http://schemas.openxmlformats.org/officeDocument/2006/relationships/image"/></Relationships>
</file>

<file path=ppt/slides/_rels/slide4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9.png" Type="http://schemas.openxmlformats.org/officeDocument/2006/relationships/image"/></Relationships>
</file>

<file path=ppt/slides/_rels/slide4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9.png" Type="http://schemas.openxmlformats.org/officeDocument/2006/relationships/image"/></Relationships>
</file>

<file path=ppt/slides/_rels/slide4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9.png" Type="http://schemas.openxmlformats.org/officeDocument/2006/relationships/image"/></Relationships>
</file>

<file path=ppt/slides/_rels/slide4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9.png" Type="http://schemas.openxmlformats.org/officeDocument/2006/relationships/image"/></Relationships>
</file>

<file path=ppt/slides/_rels/slide4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9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9.png" Type="http://schemas.openxmlformats.org/officeDocument/2006/relationships/image"/><Relationship Id="rId4" Target="../media/image12.png" Type="http://schemas.openxmlformats.org/officeDocument/2006/relationships/image"/></Relationships>
</file>

<file path=ppt/slides/_rels/slide5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9.png" Type="http://schemas.openxmlformats.org/officeDocument/2006/relationships/image"/></Relationships>
</file>

<file path=ppt/slides/_rels/slide5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9.png" Type="http://schemas.openxmlformats.org/officeDocument/2006/relationships/image"/></Relationships>
</file>

<file path=ppt/slides/_rels/slide5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9.png" Type="http://schemas.openxmlformats.org/officeDocument/2006/relationships/image"/></Relationships>
</file>

<file path=ppt/slides/_rels/slide5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9.png" Type="http://schemas.openxmlformats.org/officeDocument/2006/relationships/image"/></Relationships>
</file>

<file path=ppt/slides/_rels/slide5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9.png" Type="http://schemas.openxmlformats.org/officeDocument/2006/relationships/image"/></Relationships>
</file>

<file path=ppt/slides/_rels/slide5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9.png" Type="http://schemas.openxmlformats.org/officeDocument/2006/relationships/image"/><Relationship Id="rId4" Target="../media/image13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9.png" Type="http://schemas.openxmlformats.org/officeDocument/2006/relationships/image"/><Relationship Id="rId4" Target="../media/image14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9.png" Type="http://schemas.openxmlformats.org/officeDocument/2006/relationships/image"/><Relationship Id="rId4" Target="../media/image15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9.png" Type="http://schemas.openxmlformats.org/officeDocument/2006/relationships/image"/><Relationship Id="rId4" Target="../media/image16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905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333" r="0" b="-44444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852138" y="8737959"/>
            <a:ext cx="6588686" cy="371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9"/>
              </a:lnSpc>
            </a:pPr>
            <a:r>
              <a:rPr lang="en-US" sz="2400">
                <a:solidFill>
                  <a:srgbClr val="212121"/>
                </a:solidFill>
                <a:latin typeface="Roboto Condensed"/>
              </a:rPr>
              <a:t>Samatrix Consulting Private Limited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3831771" y="1"/>
            <a:ext cx="7883553" cy="2002506"/>
            <a:chOff x="0" y="0"/>
            <a:chExt cx="10511404" cy="267000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0511409" cy="2670048"/>
            </a:xfrm>
            <a:custGeom>
              <a:avLst/>
              <a:gdLst/>
              <a:ahLst/>
              <a:cxnLst/>
              <a:rect r="r" b="b" t="t" l="l"/>
              <a:pathLst>
                <a:path h="2670048" w="10511409">
                  <a:moveTo>
                    <a:pt x="10511409" y="0"/>
                  </a:moveTo>
                  <a:cubicBezTo>
                    <a:pt x="10321544" y="129159"/>
                    <a:pt x="10126472" y="253111"/>
                    <a:pt x="9926320" y="371856"/>
                  </a:cubicBezTo>
                  <a:cubicBezTo>
                    <a:pt x="6041009" y="2670048"/>
                    <a:pt x="1703959" y="2478913"/>
                    <a:pt x="0" y="0"/>
                  </a:cubicBezTo>
                  <a:lnTo>
                    <a:pt x="10511409" y="0"/>
                  </a:lnTo>
                  <a:close/>
                </a:path>
              </a:pathLst>
            </a:custGeom>
            <a:solidFill>
              <a:srgbClr val="5C2421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0" y="8857996"/>
            <a:ext cx="2852138" cy="1429002"/>
            <a:chOff x="0" y="0"/>
            <a:chExt cx="3802850" cy="190533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802888" cy="1905381"/>
            </a:xfrm>
            <a:custGeom>
              <a:avLst/>
              <a:gdLst/>
              <a:ahLst/>
              <a:cxnLst/>
              <a:rect r="r" b="b" t="t" l="l"/>
              <a:pathLst>
                <a:path h="1905381" w="3802888">
                  <a:moveTo>
                    <a:pt x="3802888" y="1905381"/>
                  </a:moveTo>
                  <a:cubicBezTo>
                    <a:pt x="0" y="1905381"/>
                    <a:pt x="0" y="1905381"/>
                    <a:pt x="0" y="190538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633982" y="122809"/>
                    <a:pt x="3010027" y="764794"/>
                    <a:pt x="3802888" y="1905381"/>
                  </a:cubicBezTo>
                  <a:close/>
                </a:path>
              </a:pathLst>
            </a:custGeom>
            <a:gradFill rotWithShape="true">
              <a:gsLst>
                <a:gs pos="10000">
                  <a:srgbClr val="5C2421">
                    <a:alpha val="100000"/>
                  </a:srgbClr>
                </a:gs>
                <a:gs pos="100000">
                  <a:srgbClr val="B84742">
                    <a:alpha val="100000"/>
                  </a:srgbClr>
                </a:gs>
              </a:gsLst>
              <a:lin ang="10800000"/>
            </a:grad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13212501" y="6903333"/>
            <a:ext cx="5075499" cy="3383665"/>
          </a:xfrm>
          <a:custGeom>
            <a:avLst/>
            <a:gdLst/>
            <a:ahLst/>
            <a:cxnLst/>
            <a:rect r="r" b="b" t="t" l="l"/>
            <a:pathLst>
              <a:path h="3383665" w="5075499">
                <a:moveTo>
                  <a:pt x="0" y="0"/>
                </a:moveTo>
                <a:lnTo>
                  <a:pt x="5075499" y="0"/>
                </a:lnTo>
                <a:lnTo>
                  <a:pt x="5075499" y="3383665"/>
                </a:lnTo>
                <a:lnTo>
                  <a:pt x="0" y="338366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30" r="0" b="-3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3327874" y="2781337"/>
            <a:ext cx="4220828" cy="3178811"/>
          </a:xfrm>
          <a:custGeom>
            <a:avLst/>
            <a:gdLst/>
            <a:ahLst/>
            <a:cxnLst/>
            <a:rect r="r" b="b" t="t" l="l"/>
            <a:pathLst>
              <a:path h="3178811" w="4220828">
                <a:moveTo>
                  <a:pt x="0" y="0"/>
                </a:moveTo>
                <a:lnTo>
                  <a:pt x="4220827" y="0"/>
                </a:lnTo>
                <a:lnTo>
                  <a:pt x="4220827" y="3178810"/>
                </a:lnTo>
                <a:lnTo>
                  <a:pt x="0" y="317881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3" r="0" b="-13"/>
            </a:stretch>
          </a:blipFill>
        </p:spPr>
      </p:sp>
      <p:sp>
        <p:nvSpPr>
          <p:cNvPr name="AutoShape 10" id="10"/>
          <p:cNvSpPr/>
          <p:nvPr/>
        </p:nvSpPr>
        <p:spPr>
          <a:xfrm rot="5004">
            <a:off x="2885275" y="9186146"/>
            <a:ext cx="6543532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2997095" y="9348446"/>
            <a:ext cx="274320" cy="274320"/>
          </a:xfrm>
          <a:custGeom>
            <a:avLst/>
            <a:gdLst/>
            <a:ahLst/>
            <a:cxnLst/>
            <a:rect r="r" b="b" t="t" l="l"/>
            <a:pathLst>
              <a:path h="274320" w="274320">
                <a:moveTo>
                  <a:pt x="0" y="0"/>
                </a:moveTo>
                <a:lnTo>
                  <a:pt x="274320" y="0"/>
                </a:lnTo>
                <a:lnTo>
                  <a:pt x="274320" y="274320"/>
                </a:lnTo>
                <a:lnTo>
                  <a:pt x="0" y="27432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2997095" y="9757980"/>
            <a:ext cx="274320" cy="274320"/>
          </a:xfrm>
          <a:custGeom>
            <a:avLst/>
            <a:gdLst/>
            <a:ahLst/>
            <a:cxnLst/>
            <a:rect r="r" b="b" t="t" l="l"/>
            <a:pathLst>
              <a:path h="274320" w="274320">
                <a:moveTo>
                  <a:pt x="0" y="0"/>
                </a:moveTo>
                <a:lnTo>
                  <a:pt x="274320" y="0"/>
                </a:lnTo>
                <a:lnTo>
                  <a:pt x="274320" y="274320"/>
                </a:lnTo>
                <a:lnTo>
                  <a:pt x="0" y="27432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94872" y="1256575"/>
            <a:ext cx="1631840" cy="1158226"/>
          </a:xfrm>
          <a:custGeom>
            <a:avLst/>
            <a:gdLst/>
            <a:ahLst/>
            <a:cxnLst/>
            <a:rect r="r" b="b" t="t" l="l"/>
            <a:pathLst>
              <a:path h="1158226" w="1631840">
                <a:moveTo>
                  <a:pt x="0" y="0"/>
                </a:moveTo>
                <a:lnTo>
                  <a:pt x="1631839" y="0"/>
                </a:lnTo>
                <a:lnTo>
                  <a:pt x="1631839" y="1158227"/>
                </a:lnTo>
                <a:lnTo>
                  <a:pt x="0" y="115822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75971" t="-28218" r="-7748" b="-28012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3327874" y="480748"/>
            <a:ext cx="4465336" cy="1357402"/>
          </a:xfrm>
          <a:custGeom>
            <a:avLst/>
            <a:gdLst/>
            <a:ahLst/>
            <a:cxnLst/>
            <a:rect r="r" b="b" t="t" l="l"/>
            <a:pathLst>
              <a:path h="1357402" w="4465336">
                <a:moveTo>
                  <a:pt x="0" y="0"/>
                </a:moveTo>
                <a:lnTo>
                  <a:pt x="4465336" y="0"/>
                </a:lnTo>
                <a:lnTo>
                  <a:pt x="4465336" y="1357403"/>
                </a:lnTo>
                <a:lnTo>
                  <a:pt x="0" y="135740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349253" y="7942022"/>
            <a:ext cx="2153631" cy="2030398"/>
          </a:xfrm>
          <a:custGeom>
            <a:avLst/>
            <a:gdLst/>
            <a:ahLst/>
            <a:cxnLst/>
            <a:rect r="r" b="b" t="t" l="l"/>
            <a:pathLst>
              <a:path h="2030398" w="2153631">
                <a:moveTo>
                  <a:pt x="0" y="0"/>
                </a:moveTo>
                <a:lnTo>
                  <a:pt x="2153631" y="0"/>
                </a:lnTo>
                <a:lnTo>
                  <a:pt x="2153631" y="2030399"/>
                </a:lnTo>
                <a:lnTo>
                  <a:pt x="0" y="203039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  <a:ln w="38100" cap="sq">
            <a:solidFill>
              <a:srgbClr val="FFFFFF"/>
            </a:solidFill>
            <a:prstDash val="solid"/>
            <a:miter/>
          </a:ln>
        </p:spPr>
      </p:sp>
      <p:sp>
        <p:nvSpPr>
          <p:cNvPr name="TextBox 16" id="16"/>
          <p:cNvSpPr txBox="true"/>
          <p:nvPr/>
        </p:nvSpPr>
        <p:spPr>
          <a:xfrm rot="0">
            <a:off x="1196253" y="2151066"/>
            <a:ext cx="10519071" cy="5194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920"/>
              </a:lnSpc>
            </a:pPr>
            <a:r>
              <a:rPr lang="en-US" sz="7200" spc="144">
                <a:solidFill>
                  <a:srgbClr val="212121"/>
                </a:solidFill>
                <a:latin typeface="Roboto Condensed"/>
              </a:rPr>
              <a:t>PRACTICAL - 1</a:t>
            </a:r>
          </a:p>
          <a:p>
            <a:pPr marL="0" indent="0" lvl="0">
              <a:lnSpc>
                <a:spcPts val="10890"/>
              </a:lnSpc>
            </a:pPr>
            <a:r>
              <a:rPr lang="en-US" sz="9900" spc="198">
                <a:solidFill>
                  <a:srgbClr val="212121"/>
                </a:solidFill>
                <a:latin typeface="Roboto Condensed Bold"/>
              </a:rPr>
              <a:t>PERFORM VARIOUS COMMANDS IN LINUX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885279" y="7894485"/>
            <a:ext cx="6588686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39"/>
              </a:lnSpc>
            </a:pPr>
            <a:r>
              <a:rPr lang="en-US" sz="2699">
                <a:solidFill>
                  <a:srgbClr val="5C2421"/>
                </a:solidFill>
                <a:latin typeface="Roboto Condensed Bold"/>
              </a:rPr>
              <a:t>Anindya Sinha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885279" y="8304060"/>
            <a:ext cx="6588686" cy="371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9"/>
              </a:lnSpc>
            </a:pPr>
            <a:r>
              <a:rPr lang="en-US" sz="2400">
                <a:solidFill>
                  <a:srgbClr val="212121"/>
                </a:solidFill>
                <a:latin typeface="Roboto Condensed"/>
              </a:rPr>
              <a:t>Cyber Security Analyst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3414290" y="9248775"/>
            <a:ext cx="6588686" cy="371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9"/>
              </a:lnSpc>
            </a:pPr>
            <a:r>
              <a:rPr lang="en-US" sz="2400">
                <a:solidFill>
                  <a:srgbClr val="212121"/>
                </a:solidFill>
                <a:latin typeface="Roboto Condensed"/>
              </a:rPr>
              <a:t>anindya.sinha@samatrix.io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3414289" y="9686925"/>
            <a:ext cx="6588686" cy="371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9"/>
              </a:lnSpc>
            </a:pPr>
            <a:r>
              <a:rPr lang="en-US" sz="2400">
                <a:solidFill>
                  <a:srgbClr val="212121"/>
                </a:solidFill>
                <a:latin typeface="Roboto Condensed"/>
              </a:rPr>
              <a:t>9952061704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5791498" y="87632"/>
            <a:ext cx="3035002" cy="9410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80"/>
              </a:lnSpc>
            </a:pPr>
            <a:r>
              <a:rPr lang="en-US" sz="2700">
                <a:solidFill>
                  <a:srgbClr val="FFFFFF"/>
                </a:solidFill>
                <a:latin typeface="Roboto Condensed Bold"/>
              </a:rPr>
              <a:t>Cyber Security</a:t>
            </a:r>
          </a:p>
          <a:p>
            <a:pPr algn="ctr">
              <a:lnSpc>
                <a:spcPts val="3780"/>
              </a:lnSpc>
            </a:pPr>
            <a:r>
              <a:rPr lang="en-US" sz="2700">
                <a:solidFill>
                  <a:srgbClr val="FFFFFF"/>
                </a:solidFill>
                <a:latin typeface="Roboto Condensed Bold"/>
              </a:rPr>
              <a:t>DU # 2101CS632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082695" y="9071290"/>
            <a:ext cx="2008533" cy="610567"/>
          </a:xfrm>
          <a:custGeom>
            <a:avLst/>
            <a:gdLst/>
            <a:ahLst/>
            <a:cxnLst/>
            <a:rect r="r" b="b" t="t" l="l"/>
            <a:pathLst>
              <a:path h="610567" w="2008533">
                <a:moveTo>
                  <a:pt x="0" y="0"/>
                </a:moveTo>
                <a:lnTo>
                  <a:pt x="2008533" y="0"/>
                </a:lnTo>
                <a:lnTo>
                  <a:pt x="2008533" y="610568"/>
                </a:lnTo>
                <a:lnTo>
                  <a:pt x="0" y="6105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6082697" y="9071290"/>
            <a:ext cx="2008533" cy="610566"/>
            <a:chOff x="0" y="0"/>
            <a:chExt cx="2678044" cy="81408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678049" cy="814070"/>
            </a:xfrm>
            <a:custGeom>
              <a:avLst/>
              <a:gdLst/>
              <a:ahLst/>
              <a:cxnLst/>
              <a:rect r="r" b="b" t="t" l="l"/>
              <a:pathLst>
                <a:path h="814070" w="2678049">
                  <a:moveTo>
                    <a:pt x="0" y="0"/>
                  </a:moveTo>
                  <a:lnTo>
                    <a:pt x="2678049" y="0"/>
                  </a:lnTo>
                  <a:lnTo>
                    <a:pt x="2678049" y="814070"/>
                  </a:lnTo>
                  <a:lnTo>
                    <a:pt x="0" y="814070"/>
                  </a:ln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0" y="9906000"/>
            <a:ext cx="18287997" cy="381000"/>
            <a:chOff x="0" y="0"/>
            <a:chExt cx="24383996" cy="508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4384000" cy="508000"/>
            </a:xfrm>
            <a:custGeom>
              <a:avLst/>
              <a:gdLst/>
              <a:ahLst/>
              <a:cxnLst/>
              <a:rect r="r" b="b" t="t" l="l"/>
              <a:pathLst>
                <a:path h="508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508000"/>
                  </a:lnTo>
                  <a:lnTo>
                    <a:pt x="0" y="508000"/>
                  </a:lnTo>
                </a:path>
              </a:pathLst>
            </a:custGeom>
            <a:solidFill>
              <a:srgbClr val="DFDFDF"/>
            </a:solid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0" y="0"/>
            <a:ext cx="18288000" cy="1066802"/>
          </a:xfrm>
          <a:custGeom>
            <a:avLst/>
            <a:gdLst/>
            <a:ahLst/>
            <a:cxnLst/>
            <a:rect r="r" b="b" t="t" l="l"/>
            <a:pathLst>
              <a:path h="1066802" w="18288000">
                <a:moveTo>
                  <a:pt x="0" y="0"/>
                </a:moveTo>
                <a:lnTo>
                  <a:pt x="18288000" y="0"/>
                </a:lnTo>
                <a:lnTo>
                  <a:pt x="18288000" y="1066802"/>
                </a:lnTo>
                <a:lnTo>
                  <a:pt x="0" y="10668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904359" r="-1799" b="-38262"/>
            </a:stretch>
          </a:blipFill>
        </p:spPr>
      </p:sp>
      <p:sp>
        <p:nvSpPr>
          <p:cNvPr name="AutoShape 8" id="8"/>
          <p:cNvSpPr/>
          <p:nvPr/>
        </p:nvSpPr>
        <p:spPr>
          <a:xfrm rot="3577">
            <a:off x="-9530" y="1066802"/>
            <a:ext cx="18307060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 rot="3577">
            <a:off x="-9530" y="9909376"/>
            <a:ext cx="18307060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216000" y="1880441"/>
            <a:ext cx="11013734" cy="5383117"/>
          </a:xfrm>
          <a:custGeom>
            <a:avLst/>
            <a:gdLst/>
            <a:ahLst/>
            <a:cxnLst/>
            <a:rect r="r" b="b" t="t" l="l"/>
            <a:pathLst>
              <a:path h="5383117" w="11013734">
                <a:moveTo>
                  <a:pt x="0" y="0"/>
                </a:moveTo>
                <a:lnTo>
                  <a:pt x="11013734" y="0"/>
                </a:lnTo>
                <a:lnTo>
                  <a:pt x="11013734" y="5383118"/>
                </a:lnTo>
                <a:lnTo>
                  <a:pt x="0" y="538311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348740" y="9954469"/>
            <a:ext cx="3931920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>
                <a:solidFill>
                  <a:srgbClr val="373737"/>
                </a:solidFill>
                <a:latin typeface="Roboto Condensed Light"/>
              </a:rPr>
              <a:t>Anindya Sinha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007340" y="9942195"/>
            <a:ext cx="3931920" cy="3007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160"/>
              </a:lnSpc>
            </a:pPr>
            <a:r>
              <a:rPr lang="en-US" sz="1800">
                <a:solidFill>
                  <a:srgbClr val="373737"/>
                </a:solidFill>
                <a:latin typeface="Roboto Condensed Bold"/>
              </a:rPr>
              <a:t>‹#›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16000" y="194502"/>
            <a:ext cx="17856000" cy="725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08"/>
              </a:lnSpc>
            </a:pPr>
            <a:r>
              <a:rPr lang="en-US" sz="5100">
                <a:solidFill>
                  <a:srgbClr val="373737"/>
                </a:solidFill>
                <a:latin typeface="Roboto Condensed Bold"/>
              </a:rPr>
              <a:t>Setting up Kali in VMware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336201" y="1690136"/>
            <a:ext cx="6329448" cy="29314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77240" indent="-388620" lvl="1">
              <a:lnSpc>
                <a:spcPts val="3888"/>
              </a:lnSpc>
              <a:buFont typeface="Arial"/>
              <a:buChar char="•"/>
            </a:pPr>
            <a:r>
              <a:rPr lang="en-US" sz="3600">
                <a:solidFill>
                  <a:srgbClr val="212121"/>
                </a:solidFill>
                <a:latin typeface="Roboto Condensed"/>
              </a:rPr>
              <a:t>After configuring the hardware settings, you should see a screen similar to the one below. Click on ‘Power on this virtual machine’ to start Kali Linux.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055541" y="9953625"/>
            <a:ext cx="6687820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60"/>
              </a:lnSpc>
            </a:pPr>
            <a:r>
              <a:rPr lang="en-US" sz="1800">
                <a:solidFill>
                  <a:srgbClr val="373737"/>
                </a:solidFill>
                <a:latin typeface="Roboto Condensed Light"/>
              </a:rPr>
              <a:t>#2101CS632 </a:t>
            </a:r>
            <a:r>
              <a:rPr lang="en-US" sz="1800">
                <a:solidFill>
                  <a:srgbClr val="373737"/>
                </a:solidFill>
                <a:sym typeface="Roboto Condensed"/>
              </a:rPr>
              <a:t></a:t>
            </a:r>
            <a:r>
              <a:rPr lang="en-US" sz="1800">
                <a:solidFill>
                  <a:srgbClr val="373737"/>
                </a:solidFill>
                <a:latin typeface="Roboto Condensed Light"/>
              </a:rPr>
              <a:t>   Practical 1 – PERFORM VARIOUS COMMANDS IN LINUX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082695" y="9071290"/>
            <a:ext cx="2008533" cy="610567"/>
          </a:xfrm>
          <a:custGeom>
            <a:avLst/>
            <a:gdLst/>
            <a:ahLst/>
            <a:cxnLst/>
            <a:rect r="r" b="b" t="t" l="l"/>
            <a:pathLst>
              <a:path h="610567" w="2008533">
                <a:moveTo>
                  <a:pt x="0" y="0"/>
                </a:moveTo>
                <a:lnTo>
                  <a:pt x="2008533" y="0"/>
                </a:lnTo>
                <a:lnTo>
                  <a:pt x="2008533" y="610568"/>
                </a:lnTo>
                <a:lnTo>
                  <a:pt x="0" y="6105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6082697" y="9071290"/>
            <a:ext cx="2008533" cy="610566"/>
            <a:chOff x="0" y="0"/>
            <a:chExt cx="2678044" cy="81408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678049" cy="814070"/>
            </a:xfrm>
            <a:custGeom>
              <a:avLst/>
              <a:gdLst/>
              <a:ahLst/>
              <a:cxnLst/>
              <a:rect r="r" b="b" t="t" l="l"/>
              <a:pathLst>
                <a:path h="814070" w="2678049">
                  <a:moveTo>
                    <a:pt x="0" y="0"/>
                  </a:moveTo>
                  <a:lnTo>
                    <a:pt x="2678049" y="0"/>
                  </a:lnTo>
                  <a:lnTo>
                    <a:pt x="2678049" y="814070"/>
                  </a:lnTo>
                  <a:lnTo>
                    <a:pt x="0" y="814070"/>
                  </a:ln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0" y="9906000"/>
            <a:ext cx="18287997" cy="381000"/>
            <a:chOff x="0" y="0"/>
            <a:chExt cx="24383996" cy="508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4384000" cy="508000"/>
            </a:xfrm>
            <a:custGeom>
              <a:avLst/>
              <a:gdLst/>
              <a:ahLst/>
              <a:cxnLst/>
              <a:rect r="r" b="b" t="t" l="l"/>
              <a:pathLst>
                <a:path h="508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508000"/>
                  </a:lnTo>
                  <a:lnTo>
                    <a:pt x="0" y="508000"/>
                  </a:lnTo>
                </a:path>
              </a:pathLst>
            </a:custGeom>
            <a:solidFill>
              <a:srgbClr val="DFDFDF"/>
            </a:solid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0" y="0"/>
            <a:ext cx="18288000" cy="1066802"/>
          </a:xfrm>
          <a:custGeom>
            <a:avLst/>
            <a:gdLst/>
            <a:ahLst/>
            <a:cxnLst/>
            <a:rect r="r" b="b" t="t" l="l"/>
            <a:pathLst>
              <a:path h="1066802" w="18288000">
                <a:moveTo>
                  <a:pt x="0" y="0"/>
                </a:moveTo>
                <a:lnTo>
                  <a:pt x="18288000" y="0"/>
                </a:lnTo>
                <a:lnTo>
                  <a:pt x="18288000" y="1066802"/>
                </a:lnTo>
                <a:lnTo>
                  <a:pt x="0" y="10668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904359" r="-1799" b="-38262"/>
            </a:stretch>
          </a:blipFill>
        </p:spPr>
      </p:sp>
      <p:sp>
        <p:nvSpPr>
          <p:cNvPr name="AutoShape 8" id="8"/>
          <p:cNvSpPr/>
          <p:nvPr/>
        </p:nvSpPr>
        <p:spPr>
          <a:xfrm rot="3577">
            <a:off x="-9530" y="1066802"/>
            <a:ext cx="18307060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 rot="3577">
            <a:off x="-9530" y="9909376"/>
            <a:ext cx="18307060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1236854" y="1652036"/>
            <a:ext cx="7210042" cy="5891514"/>
          </a:xfrm>
          <a:custGeom>
            <a:avLst/>
            <a:gdLst/>
            <a:ahLst/>
            <a:cxnLst/>
            <a:rect r="r" b="b" t="t" l="l"/>
            <a:pathLst>
              <a:path h="5891514" w="7210042">
                <a:moveTo>
                  <a:pt x="0" y="0"/>
                </a:moveTo>
                <a:lnTo>
                  <a:pt x="7210042" y="0"/>
                </a:lnTo>
                <a:lnTo>
                  <a:pt x="7210042" y="5891514"/>
                </a:lnTo>
                <a:lnTo>
                  <a:pt x="0" y="58915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348740" y="9954469"/>
            <a:ext cx="3931920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>
                <a:solidFill>
                  <a:srgbClr val="373737"/>
                </a:solidFill>
                <a:latin typeface="Roboto Condensed Light"/>
              </a:rPr>
              <a:t>Anindya Sinha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007340" y="9942195"/>
            <a:ext cx="3931920" cy="3007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160"/>
              </a:lnSpc>
            </a:pPr>
            <a:r>
              <a:rPr lang="en-US" sz="1800">
                <a:solidFill>
                  <a:srgbClr val="373737"/>
                </a:solidFill>
                <a:latin typeface="Roboto Condensed Bold"/>
              </a:rPr>
              <a:t>‹#›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16000" y="194502"/>
            <a:ext cx="17856000" cy="725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08"/>
              </a:lnSpc>
            </a:pPr>
            <a:r>
              <a:rPr lang="en-US" sz="5100">
                <a:solidFill>
                  <a:srgbClr val="373737"/>
                </a:solidFill>
                <a:latin typeface="Roboto Condensed Bold"/>
              </a:rPr>
              <a:t>Setting up Kali in VMware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144000" y="1690136"/>
            <a:ext cx="8521649" cy="9883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77240" indent="-388620" lvl="1">
              <a:lnSpc>
                <a:spcPts val="3888"/>
              </a:lnSpc>
              <a:buFont typeface="Arial"/>
              <a:buChar char="•"/>
            </a:pPr>
            <a:r>
              <a:rPr lang="en-US" sz="3600">
                <a:solidFill>
                  <a:srgbClr val="212121"/>
                </a:solidFill>
                <a:latin typeface="Roboto Condensed"/>
              </a:rPr>
              <a:t>On the initial screen, proceed by clicking on the ‘Graphical Install’ option.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055541" y="9953625"/>
            <a:ext cx="6687820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60"/>
              </a:lnSpc>
            </a:pPr>
            <a:r>
              <a:rPr lang="en-US" sz="1800">
                <a:solidFill>
                  <a:srgbClr val="373737"/>
                </a:solidFill>
                <a:latin typeface="Roboto Condensed Light"/>
              </a:rPr>
              <a:t>#2101CS632 </a:t>
            </a:r>
            <a:r>
              <a:rPr lang="en-US" sz="1800">
                <a:solidFill>
                  <a:srgbClr val="373737"/>
                </a:solidFill>
                <a:sym typeface="Roboto Condensed"/>
              </a:rPr>
              <a:t></a:t>
            </a:r>
            <a:r>
              <a:rPr lang="en-US" sz="1800">
                <a:solidFill>
                  <a:srgbClr val="373737"/>
                </a:solidFill>
                <a:latin typeface="Roboto Condensed Light"/>
              </a:rPr>
              <a:t>   Practical 1 – PERFORM VARIOUS COMMANDS IN LINUX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082695" y="9071290"/>
            <a:ext cx="2008533" cy="610567"/>
          </a:xfrm>
          <a:custGeom>
            <a:avLst/>
            <a:gdLst/>
            <a:ahLst/>
            <a:cxnLst/>
            <a:rect r="r" b="b" t="t" l="l"/>
            <a:pathLst>
              <a:path h="610567" w="2008533">
                <a:moveTo>
                  <a:pt x="0" y="0"/>
                </a:moveTo>
                <a:lnTo>
                  <a:pt x="2008533" y="0"/>
                </a:lnTo>
                <a:lnTo>
                  <a:pt x="2008533" y="610568"/>
                </a:lnTo>
                <a:lnTo>
                  <a:pt x="0" y="6105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6082697" y="9071290"/>
            <a:ext cx="2008533" cy="610566"/>
            <a:chOff x="0" y="0"/>
            <a:chExt cx="2678044" cy="81408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678049" cy="814070"/>
            </a:xfrm>
            <a:custGeom>
              <a:avLst/>
              <a:gdLst/>
              <a:ahLst/>
              <a:cxnLst/>
              <a:rect r="r" b="b" t="t" l="l"/>
              <a:pathLst>
                <a:path h="814070" w="2678049">
                  <a:moveTo>
                    <a:pt x="0" y="0"/>
                  </a:moveTo>
                  <a:lnTo>
                    <a:pt x="2678049" y="0"/>
                  </a:lnTo>
                  <a:lnTo>
                    <a:pt x="2678049" y="814070"/>
                  </a:lnTo>
                  <a:lnTo>
                    <a:pt x="0" y="814070"/>
                  </a:ln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0" y="9906000"/>
            <a:ext cx="18287997" cy="381000"/>
            <a:chOff x="0" y="0"/>
            <a:chExt cx="24383996" cy="508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4384000" cy="508000"/>
            </a:xfrm>
            <a:custGeom>
              <a:avLst/>
              <a:gdLst/>
              <a:ahLst/>
              <a:cxnLst/>
              <a:rect r="r" b="b" t="t" l="l"/>
              <a:pathLst>
                <a:path h="508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508000"/>
                  </a:lnTo>
                  <a:lnTo>
                    <a:pt x="0" y="508000"/>
                  </a:lnTo>
                </a:path>
              </a:pathLst>
            </a:custGeom>
            <a:solidFill>
              <a:srgbClr val="DFDFDF"/>
            </a:solid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0" y="0"/>
            <a:ext cx="18288000" cy="1066802"/>
          </a:xfrm>
          <a:custGeom>
            <a:avLst/>
            <a:gdLst/>
            <a:ahLst/>
            <a:cxnLst/>
            <a:rect r="r" b="b" t="t" l="l"/>
            <a:pathLst>
              <a:path h="1066802" w="18288000">
                <a:moveTo>
                  <a:pt x="0" y="0"/>
                </a:moveTo>
                <a:lnTo>
                  <a:pt x="18288000" y="0"/>
                </a:lnTo>
                <a:lnTo>
                  <a:pt x="18288000" y="1066802"/>
                </a:lnTo>
                <a:lnTo>
                  <a:pt x="0" y="10668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904359" r="-1799" b="-38262"/>
            </a:stretch>
          </a:blipFill>
        </p:spPr>
      </p:sp>
      <p:sp>
        <p:nvSpPr>
          <p:cNvPr name="AutoShape 8" id="8"/>
          <p:cNvSpPr/>
          <p:nvPr/>
        </p:nvSpPr>
        <p:spPr>
          <a:xfrm rot="3577">
            <a:off x="-9530" y="1066802"/>
            <a:ext cx="18307060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 rot="3577">
            <a:off x="-9530" y="9909376"/>
            <a:ext cx="18307060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1028700" y="1652036"/>
            <a:ext cx="7507995" cy="5829866"/>
          </a:xfrm>
          <a:custGeom>
            <a:avLst/>
            <a:gdLst/>
            <a:ahLst/>
            <a:cxnLst/>
            <a:rect r="r" b="b" t="t" l="l"/>
            <a:pathLst>
              <a:path h="5829866" w="7507995">
                <a:moveTo>
                  <a:pt x="0" y="0"/>
                </a:moveTo>
                <a:lnTo>
                  <a:pt x="7507995" y="0"/>
                </a:lnTo>
                <a:lnTo>
                  <a:pt x="7507995" y="5829866"/>
                </a:lnTo>
                <a:lnTo>
                  <a:pt x="0" y="582986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348740" y="9954469"/>
            <a:ext cx="3931920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>
                <a:solidFill>
                  <a:srgbClr val="373737"/>
                </a:solidFill>
                <a:latin typeface="Roboto Condensed Light"/>
              </a:rPr>
              <a:t>Anindya Sinha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007340" y="9942195"/>
            <a:ext cx="3931920" cy="3007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160"/>
              </a:lnSpc>
            </a:pPr>
            <a:r>
              <a:rPr lang="en-US" sz="1800">
                <a:solidFill>
                  <a:srgbClr val="373737"/>
                </a:solidFill>
                <a:latin typeface="Roboto Condensed Bold"/>
              </a:rPr>
              <a:t>‹#›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16000" y="194502"/>
            <a:ext cx="17856000" cy="725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08"/>
              </a:lnSpc>
            </a:pPr>
            <a:r>
              <a:rPr lang="en-US" sz="5100">
                <a:solidFill>
                  <a:srgbClr val="373737"/>
                </a:solidFill>
                <a:latin typeface="Roboto Condensed Bold"/>
              </a:rPr>
              <a:t>Setting up Kali in VMware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144000" y="1690136"/>
            <a:ext cx="8521649" cy="9883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77240" indent="-388620" lvl="1">
              <a:lnSpc>
                <a:spcPts val="3888"/>
              </a:lnSpc>
              <a:buFont typeface="Arial"/>
              <a:buChar char="•"/>
            </a:pPr>
            <a:r>
              <a:rPr lang="en-US" sz="3600">
                <a:solidFill>
                  <a:srgbClr val="212121"/>
                </a:solidFill>
                <a:latin typeface="Roboto Condensed"/>
              </a:rPr>
              <a:t>Choose the desired language for Kali Linux in this section.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055541" y="9953625"/>
            <a:ext cx="6687820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60"/>
              </a:lnSpc>
            </a:pPr>
            <a:r>
              <a:rPr lang="en-US" sz="1800">
                <a:solidFill>
                  <a:srgbClr val="373737"/>
                </a:solidFill>
                <a:latin typeface="Roboto Condensed Light"/>
              </a:rPr>
              <a:t>#2101CS632 </a:t>
            </a:r>
            <a:r>
              <a:rPr lang="en-US" sz="1800">
                <a:solidFill>
                  <a:srgbClr val="373737"/>
                </a:solidFill>
                <a:sym typeface="Roboto Condensed"/>
              </a:rPr>
              <a:t></a:t>
            </a:r>
            <a:r>
              <a:rPr lang="en-US" sz="1800">
                <a:solidFill>
                  <a:srgbClr val="373737"/>
                </a:solidFill>
                <a:latin typeface="Roboto Condensed Light"/>
              </a:rPr>
              <a:t>   Practical 1 – PERFORM VARIOUS COMMANDS IN LINUX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082695" y="9071290"/>
            <a:ext cx="2008533" cy="610567"/>
          </a:xfrm>
          <a:custGeom>
            <a:avLst/>
            <a:gdLst/>
            <a:ahLst/>
            <a:cxnLst/>
            <a:rect r="r" b="b" t="t" l="l"/>
            <a:pathLst>
              <a:path h="610567" w="2008533">
                <a:moveTo>
                  <a:pt x="0" y="0"/>
                </a:moveTo>
                <a:lnTo>
                  <a:pt x="2008533" y="0"/>
                </a:lnTo>
                <a:lnTo>
                  <a:pt x="2008533" y="610568"/>
                </a:lnTo>
                <a:lnTo>
                  <a:pt x="0" y="6105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6082697" y="9071290"/>
            <a:ext cx="2008533" cy="610566"/>
            <a:chOff x="0" y="0"/>
            <a:chExt cx="2678044" cy="81408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678049" cy="814070"/>
            </a:xfrm>
            <a:custGeom>
              <a:avLst/>
              <a:gdLst/>
              <a:ahLst/>
              <a:cxnLst/>
              <a:rect r="r" b="b" t="t" l="l"/>
              <a:pathLst>
                <a:path h="814070" w="2678049">
                  <a:moveTo>
                    <a:pt x="0" y="0"/>
                  </a:moveTo>
                  <a:lnTo>
                    <a:pt x="2678049" y="0"/>
                  </a:lnTo>
                  <a:lnTo>
                    <a:pt x="2678049" y="814070"/>
                  </a:lnTo>
                  <a:lnTo>
                    <a:pt x="0" y="814070"/>
                  </a:ln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0" y="9906000"/>
            <a:ext cx="18287997" cy="381000"/>
            <a:chOff x="0" y="0"/>
            <a:chExt cx="24383996" cy="508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4384000" cy="508000"/>
            </a:xfrm>
            <a:custGeom>
              <a:avLst/>
              <a:gdLst/>
              <a:ahLst/>
              <a:cxnLst/>
              <a:rect r="r" b="b" t="t" l="l"/>
              <a:pathLst>
                <a:path h="508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508000"/>
                  </a:lnTo>
                  <a:lnTo>
                    <a:pt x="0" y="508000"/>
                  </a:lnTo>
                </a:path>
              </a:pathLst>
            </a:custGeom>
            <a:solidFill>
              <a:srgbClr val="DFDFDF"/>
            </a:solid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0" y="0"/>
            <a:ext cx="18288000" cy="1066802"/>
          </a:xfrm>
          <a:custGeom>
            <a:avLst/>
            <a:gdLst/>
            <a:ahLst/>
            <a:cxnLst/>
            <a:rect r="r" b="b" t="t" l="l"/>
            <a:pathLst>
              <a:path h="1066802" w="18288000">
                <a:moveTo>
                  <a:pt x="0" y="0"/>
                </a:moveTo>
                <a:lnTo>
                  <a:pt x="18288000" y="0"/>
                </a:lnTo>
                <a:lnTo>
                  <a:pt x="18288000" y="1066802"/>
                </a:lnTo>
                <a:lnTo>
                  <a:pt x="0" y="10668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904359" r="-1799" b="-38262"/>
            </a:stretch>
          </a:blipFill>
        </p:spPr>
      </p:sp>
      <p:sp>
        <p:nvSpPr>
          <p:cNvPr name="AutoShape 8" id="8"/>
          <p:cNvSpPr/>
          <p:nvPr/>
        </p:nvSpPr>
        <p:spPr>
          <a:xfrm rot="3577">
            <a:off x="-9530" y="1066802"/>
            <a:ext cx="18307060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 rot="3577">
            <a:off x="-9530" y="9909376"/>
            <a:ext cx="18307060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1028700" y="1652036"/>
            <a:ext cx="7576937" cy="5809722"/>
          </a:xfrm>
          <a:custGeom>
            <a:avLst/>
            <a:gdLst/>
            <a:ahLst/>
            <a:cxnLst/>
            <a:rect r="r" b="b" t="t" l="l"/>
            <a:pathLst>
              <a:path h="5809722" w="7576937">
                <a:moveTo>
                  <a:pt x="0" y="0"/>
                </a:moveTo>
                <a:lnTo>
                  <a:pt x="7576937" y="0"/>
                </a:lnTo>
                <a:lnTo>
                  <a:pt x="7576937" y="5809722"/>
                </a:lnTo>
                <a:lnTo>
                  <a:pt x="0" y="58097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348740" y="9954469"/>
            <a:ext cx="3931920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>
                <a:solidFill>
                  <a:srgbClr val="373737"/>
                </a:solidFill>
                <a:latin typeface="Roboto Condensed Light"/>
              </a:rPr>
              <a:t>Anindya Sinha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007340" y="9942195"/>
            <a:ext cx="3931920" cy="3007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160"/>
              </a:lnSpc>
            </a:pPr>
            <a:r>
              <a:rPr lang="en-US" sz="1800">
                <a:solidFill>
                  <a:srgbClr val="373737"/>
                </a:solidFill>
                <a:latin typeface="Roboto Condensed Bold"/>
              </a:rPr>
              <a:t>‹#›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16000" y="194502"/>
            <a:ext cx="17856000" cy="725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08"/>
              </a:lnSpc>
            </a:pPr>
            <a:r>
              <a:rPr lang="en-US" sz="5100">
                <a:solidFill>
                  <a:srgbClr val="373737"/>
                </a:solidFill>
                <a:latin typeface="Roboto Condensed Bold"/>
              </a:rPr>
              <a:t>Setting up Kali in VMware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144000" y="1690136"/>
            <a:ext cx="8521649" cy="9883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77240" indent="-388620" lvl="1">
              <a:lnSpc>
                <a:spcPts val="3888"/>
              </a:lnSpc>
              <a:buFont typeface="Arial"/>
              <a:buChar char="•"/>
            </a:pPr>
            <a:r>
              <a:rPr lang="en-US" sz="3600">
                <a:solidFill>
                  <a:srgbClr val="212121"/>
                </a:solidFill>
                <a:latin typeface="Roboto Condensed"/>
              </a:rPr>
              <a:t>In this section, you can select your location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055541" y="9953625"/>
            <a:ext cx="6687820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60"/>
              </a:lnSpc>
            </a:pPr>
            <a:r>
              <a:rPr lang="en-US" sz="1800">
                <a:solidFill>
                  <a:srgbClr val="373737"/>
                </a:solidFill>
                <a:latin typeface="Roboto Condensed Light"/>
              </a:rPr>
              <a:t>#2101CS632 </a:t>
            </a:r>
            <a:r>
              <a:rPr lang="en-US" sz="1800">
                <a:solidFill>
                  <a:srgbClr val="373737"/>
                </a:solidFill>
                <a:sym typeface="Roboto Condensed"/>
              </a:rPr>
              <a:t></a:t>
            </a:r>
            <a:r>
              <a:rPr lang="en-US" sz="1800">
                <a:solidFill>
                  <a:srgbClr val="373737"/>
                </a:solidFill>
                <a:latin typeface="Roboto Condensed Light"/>
              </a:rPr>
              <a:t>   Practical 1 – PERFORM VARIOUS COMMANDS IN LINUX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082695" y="9071290"/>
            <a:ext cx="2008533" cy="610567"/>
          </a:xfrm>
          <a:custGeom>
            <a:avLst/>
            <a:gdLst/>
            <a:ahLst/>
            <a:cxnLst/>
            <a:rect r="r" b="b" t="t" l="l"/>
            <a:pathLst>
              <a:path h="610567" w="2008533">
                <a:moveTo>
                  <a:pt x="0" y="0"/>
                </a:moveTo>
                <a:lnTo>
                  <a:pt x="2008533" y="0"/>
                </a:lnTo>
                <a:lnTo>
                  <a:pt x="2008533" y="610568"/>
                </a:lnTo>
                <a:lnTo>
                  <a:pt x="0" y="6105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6082697" y="9071290"/>
            <a:ext cx="2008533" cy="610566"/>
            <a:chOff x="0" y="0"/>
            <a:chExt cx="2678044" cy="81408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678049" cy="814070"/>
            </a:xfrm>
            <a:custGeom>
              <a:avLst/>
              <a:gdLst/>
              <a:ahLst/>
              <a:cxnLst/>
              <a:rect r="r" b="b" t="t" l="l"/>
              <a:pathLst>
                <a:path h="814070" w="2678049">
                  <a:moveTo>
                    <a:pt x="0" y="0"/>
                  </a:moveTo>
                  <a:lnTo>
                    <a:pt x="2678049" y="0"/>
                  </a:lnTo>
                  <a:lnTo>
                    <a:pt x="2678049" y="814070"/>
                  </a:lnTo>
                  <a:lnTo>
                    <a:pt x="0" y="814070"/>
                  </a:ln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0" y="9906000"/>
            <a:ext cx="18287997" cy="381000"/>
            <a:chOff x="0" y="0"/>
            <a:chExt cx="24383996" cy="508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4384000" cy="508000"/>
            </a:xfrm>
            <a:custGeom>
              <a:avLst/>
              <a:gdLst/>
              <a:ahLst/>
              <a:cxnLst/>
              <a:rect r="r" b="b" t="t" l="l"/>
              <a:pathLst>
                <a:path h="508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508000"/>
                  </a:lnTo>
                  <a:lnTo>
                    <a:pt x="0" y="508000"/>
                  </a:lnTo>
                </a:path>
              </a:pathLst>
            </a:custGeom>
            <a:solidFill>
              <a:srgbClr val="DFDFDF"/>
            </a:solid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0" y="0"/>
            <a:ext cx="18288000" cy="1066802"/>
          </a:xfrm>
          <a:custGeom>
            <a:avLst/>
            <a:gdLst/>
            <a:ahLst/>
            <a:cxnLst/>
            <a:rect r="r" b="b" t="t" l="l"/>
            <a:pathLst>
              <a:path h="1066802" w="18288000">
                <a:moveTo>
                  <a:pt x="0" y="0"/>
                </a:moveTo>
                <a:lnTo>
                  <a:pt x="18288000" y="0"/>
                </a:lnTo>
                <a:lnTo>
                  <a:pt x="18288000" y="1066802"/>
                </a:lnTo>
                <a:lnTo>
                  <a:pt x="0" y="10668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904359" r="-1799" b="-38262"/>
            </a:stretch>
          </a:blipFill>
        </p:spPr>
      </p:sp>
      <p:sp>
        <p:nvSpPr>
          <p:cNvPr name="AutoShape 8" id="8"/>
          <p:cNvSpPr/>
          <p:nvPr/>
        </p:nvSpPr>
        <p:spPr>
          <a:xfrm rot="3577">
            <a:off x="-9530" y="1066802"/>
            <a:ext cx="18307060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 rot="3577">
            <a:off x="-9530" y="9909376"/>
            <a:ext cx="18307060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1028700" y="1652036"/>
            <a:ext cx="7621617" cy="5807473"/>
          </a:xfrm>
          <a:custGeom>
            <a:avLst/>
            <a:gdLst/>
            <a:ahLst/>
            <a:cxnLst/>
            <a:rect r="r" b="b" t="t" l="l"/>
            <a:pathLst>
              <a:path h="5807473" w="7621617">
                <a:moveTo>
                  <a:pt x="0" y="0"/>
                </a:moveTo>
                <a:lnTo>
                  <a:pt x="7621617" y="0"/>
                </a:lnTo>
                <a:lnTo>
                  <a:pt x="7621617" y="5807473"/>
                </a:lnTo>
                <a:lnTo>
                  <a:pt x="0" y="580747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348740" y="9954469"/>
            <a:ext cx="3931920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>
                <a:solidFill>
                  <a:srgbClr val="373737"/>
                </a:solidFill>
                <a:latin typeface="Roboto Condensed Light"/>
              </a:rPr>
              <a:t>Anindya Sinha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007340" y="9942195"/>
            <a:ext cx="3931920" cy="3007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160"/>
              </a:lnSpc>
            </a:pPr>
            <a:r>
              <a:rPr lang="en-US" sz="1800">
                <a:solidFill>
                  <a:srgbClr val="373737"/>
                </a:solidFill>
                <a:latin typeface="Roboto Condensed Bold"/>
              </a:rPr>
              <a:t>‹#›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16000" y="194502"/>
            <a:ext cx="17856000" cy="725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08"/>
              </a:lnSpc>
            </a:pPr>
            <a:r>
              <a:rPr lang="en-US" sz="5100">
                <a:solidFill>
                  <a:srgbClr val="373737"/>
                </a:solidFill>
                <a:latin typeface="Roboto Condensed Bold"/>
              </a:rPr>
              <a:t>Setting up Kali in VMware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144000" y="1690136"/>
            <a:ext cx="8521649" cy="5025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77240" indent="-388620" lvl="1">
              <a:lnSpc>
                <a:spcPts val="3888"/>
              </a:lnSpc>
              <a:buFont typeface="Arial"/>
              <a:buChar char="•"/>
            </a:pPr>
            <a:r>
              <a:rPr lang="en-US" sz="3600">
                <a:solidFill>
                  <a:srgbClr val="212121"/>
                </a:solidFill>
                <a:latin typeface="Roboto Condensed"/>
              </a:rPr>
              <a:t>And select your keyboard.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055541" y="9953625"/>
            <a:ext cx="6687820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60"/>
              </a:lnSpc>
            </a:pPr>
            <a:r>
              <a:rPr lang="en-US" sz="1800">
                <a:solidFill>
                  <a:srgbClr val="373737"/>
                </a:solidFill>
                <a:latin typeface="Roboto Condensed Light"/>
              </a:rPr>
              <a:t>#2101CS632 </a:t>
            </a:r>
            <a:r>
              <a:rPr lang="en-US" sz="1800">
                <a:solidFill>
                  <a:srgbClr val="373737"/>
                </a:solidFill>
                <a:sym typeface="Roboto Condensed"/>
              </a:rPr>
              <a:t></a:t>
            </a:r>
            <a:r>
              <a:rPr lang="en-US" sz="1800">
                <a:solidFill>
                  <a:srgbClr val="373737"/>
                </a:solidFill>
                <a:latin typeface="Roboto Condensed Light"/>
              </a:rPr>
              <a:t>   Practical 1 – PERFORM VARIOUS COMMANDS IN LINUX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082695" y="9071290"/>
            <a:ext cx="2008533" cy="610567"/>
          </a:xfrm>
          <a:custGeom>
            <a:avLst/>
            <a:gdLst/>
            <a:ahLst/>
            <a:cxnLst/>
            <a:rect r="r" b="b" t="t" l="l"/>
            <a:pathLst>
              <a:path h="610567" w="2008533">
                <a:moveTo>
                  <a:pt x="0" y="0"/>
                </a:moveTo>
                <a:lnTo>
                  <a:pt x="2008533" y="0"/>
                </a:lnTo>
                <a:lnTo>
                  <a:pt x="2008533" y="610568"/>
                </a:lnTo>
                <a:lnTo>
                  <a:pt x="0" y="6105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6082697" y="9071290"/>
            <a:ext cx="2008533" cy="610566"/>
            <a:chOff x="0" y="0"/>
            <a:chExt cx="2678044" cy="81408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678049" cy="814070"/>
            </a:xfrm>
            <a:custGeom>
              <a:avLst/>
              <a:gdLst/>
              <a:ahLst/>
              <a:cxnLst/>
              <a:rect r="r" b="b" t="t" l="l"/>
              <a:pathLst>
                <a:path h="814070" w="2678049">
                  <a:moveTo>
                    <a:pt x="0" y="0"/>
                  </a:moveTo>
                  <a:lnTo>
                    <a:pt x="2678049" y="0"/>
                  </a:lnTo>
                  <a:lnTo>
                    <a:pt x="2678049" y="814070"/>
                  </a:lnTo>
                  <a:lnTo>
                    <a:pt x="0" y="814070"/>
                  </a:ln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0" y="9906000"/>
            <a:ext cx="18287997" cy="381000"/>
            <a:chOff x="0" y="0"/>
            <a:chExt cx="24383996" cy="508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4384000" cy="508000"/>
            </a:xfrm>
            <a:custGeom>
              <a:avLst/>
              <a:gdLst/>
              <a:ahLst/>
              <a:cxnLst/>
              <a:rect r="r" b="b" t="t" l="l"/>
              <a:pathLst>
                <a:path h="508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508000"/>
                  </a:lnTo>
                  <a:lnTo>
                    <a:pt x="0" y="508000"/>
                  </a:lnTo>
                </a:path>
              </a:pathLst>
            </a:custGeom>
            <a:solidFill>
              <a:srgbClr val="DFDFDF"/>
            </a:solid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0" y="0"/>
            <a:ext cx="18288000" cy="1066802"/>
          </a:xfrm>
          <a:custGeom>
            <a:avLst/>
            <a:gdLst/>
            <a:ahLst/>
            <a:cxnLst/>
            <a:rect r="r" b="b" t="t" l="l"/>
            <a:pathLst>
              <a:path h="1066802" w="18288000">
                <a:moveTo>
                  <a:pt x="0" y="0"/>
                </a:moveTo>
                <a:lnTo>
                  <a:pt x="18288000" y="0"/>
                </a:lnTo>
                <a:lnTo>
                  <a:pt x="18288000" y="1066802"/>
                </a:lnTo>
                <a:lnTo>
                  <a:pt x="0" y="10668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904359" r="-1799" b="-38262"/>
            </a:stretch>
          </a:blipFill>
        </p:spPr>
      </p:sp>
      <p:sp>
        <p:nvSpPr>
          <p:cNvPr name="AutoShape 8" id="8"/>
          <p:cNvSpPr/>
          <p:nvPr/>
        </p:nvSpPr>
        <p:spPr>
          <a:xfrm rot="3577">
            <a:off x="-9530" y="1066802"/>
            <a:ext cx="18307060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 rot="3577">
            <a:off x="-9530" y="9909376"/>
            <a:ext cx="18307060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1028700" y="1652036"/>
            <a:ext cx="7707845" cy="5778062"/>
          </a:xfrm>
          <a:custGeom>
            <a:avLst/>
            <a:gdLst/>
            <a:ahLst/>
            <a:cxnLst/>
            <a:rect r="r" b="b" t="t" l="l"/>
            <a:pathLst>
              <a:path h="5778062" w="7707845">
                <a:moveTo>
                  <a:pt x="0" y="0"/>
                </a:moveTo>
                <a:lnTo>
                  <a:pt x="7707845" y="0"/>
                </a:lnTo>
                <a:lnTo>
                  <a:pt x="7707845" y="5778062"/>
                </a:lnTo>
                <a:lnTo>
                  <a:pt x="0" y="57780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348740" y="9954469"/>
            <a:ext cx="3931920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>
                <a:solidFill>
                  <a:srgbClr val="373737"/>
                </a:solidFill>
                <a:latin typeface="Roboto Condensed Light"/>
              </a:rPr>
              <a:t>Anindya Sinha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007340" y="9942195"/>
            <a:ext cx="3931920" cy="3007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160"/>
              </a:lnSpc>
            </a:pPr>
            <a:r>
              <a:rPr lang="en-US" sz="1800">
                <a:solidFill>
                  <a:srgbClr val="373737"/>
                </a:solidFill>
                <a:latin typeface="Roboto Condensed Bold"/>
              </a:rPr>
              <a:t>‹#›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16000" y="194502"/>
            <a:ext cx="17856000" cy="725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08"/>
              </a:lnSpc>
            </a:pPr>
            <a:r>
              <a:rPr lang="en-US" sz="5100">
                <a:solidFill>
                  <a:srgbClr val="373737"/>
                </a:solidFill>
                <a:latin typeface="Roboto Condensed Bold"/>
              </a:rPr>
              <a:t>Setting up Kali in VMware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144000" y="1690136"/>
            <a:ext cx="8521649" cy="5025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77240" indent="-388620" lvl="1">
              <a:lnSpc>
                <a:spcPts val="3888"/>
              </a:lnSpc>
              <a:buFont typeface="Arial"/>
              <a:buChar char="•"/>
            </a:pPr>
            <a:r>
              <a:rPr lang="en-US" sz="3600">
                <a:solidFill>
                  <a:srgbClr val="212121"/>
                </a:solidFill>
                <a:latin typeface="Roboto Condensed"/>
              </a:rPr>
              <a:t>Specify the desired hostname.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055541" y="9953625"/>
            <a:ext cx="6687820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60"/>
              </a:lnSpc>
            </a:pPr>
            <a:r>
              <a:rPr lang="en-US" sz="1800">
                <a:solidFill>
                  <a:srgbClr val="373737"/>
                </a:solidFill>
                <a:latin typeface="Roboto Condensed Light"/>
              </a:rPr>
              <a:t>#2101CS632 </a:t>
            </a:r>
            <a:r>
              <a:rPr lang="en-US" sz="1800">
                <a:solidFill>
                  <a:srgbClr val="373737"/>
                </a:solidFill>
                <a:sym typeface="Roboto Condensed"/>
              </a:rPr>
              <a:t></a:t>
            </a:r>
            <a:r>
              <a:rPr lang="en-US" sz="1800">
                <a:solidFill>
                  <a:srgbClr val="373737"/>
                </a:solidFill>
                <a:latin typeface="Roboto Condensed Light"/>
              </a:rPr>
              <a:t>   Practical 1 – PERFORM VARIOUS COMMANDS IN LINUX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082695" y="9071290"/>
            <a:ext cx="2008533" cy="610567"/>
          </a:xfrm>
          <a:custGeom>
            <a:avLst/>
            <a:gdLst/>
            <a:ahLst/>
            <a:cxnLst/>
            <a:rect r="r" b="b" t="t" l="l"/>
            <a:pathLst>
              <a:path h="610567" w="2008533">
                <a:moveTo>
                  <a:pt x="0" y="0"/>
                </a:moveTo>
                <a:lnTo>
                  <a:pt x="2008533" y="0"/>
                </a:lnTo>
                <a:lnTo>
                  <a:pt x="2008533" y="610568"/>
                </a:lnTo>
                <a:lnTo>
                  <a:pt x="0" y="6105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6082697" y="9071290"/>
            <a:ext cx="2008533" cy="610566"/>
            <a:chOff x="0" y="0"/>
            <a:chExt cx="2678044" cy="81408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678049" cy="814070"/>
            </a:xfrm>
            <a:custGeom>
              <a:avLst/>
              <a:gdLst/>
              <a:ahLst/>
              <a:cxnLst/>
              <a:rect r="r" b="b" t="t" l="l"/>
              <a:pathLst>
                <a:path h="814070" w="2678049">
                  <a:moveTo>
                    <a:pt x="0" y="0"/>
                  </a:moveTo>
                  <a:lnTo>
                    <a:pt x="2678049" y="0"/>
                  </a:lnTo>
                  <a:lnTo>
                    <a:pt x="2678049" y="814070"/>
                  </a:lnTo>
                  <a:lnTo>
                    <a:pt x="0" y="814070"/>
                  </a:ln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0" y="9906000"/>
            <a:ext cx="18287997" cy="381000"/>
            <a:chOff x="0" y="0"/>
            <a:chExt cx="24383996" cy="508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4384000" cy="508000"/>
            </a:xfrm>
            <a:custGeom>
              <a:avLst/>
              <a:gdLst/>
              <a:ahLst/>
              <a:cxnLst/>
              <a:rect r="r" b="b" t="t" l="l"/>
              <a:pathLst>
                <a:path h="508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508000"/>
                  </a:lnTo>
                  <a:lnTo>
                    <a:pt x="0" y="508000"/>
                  </a:lnTo>
                </a:path>
              </a:pathLst>
            </a:custGeom>
            <a:solidFill>
              <a:srgbClr val="DFDFDF"/>
            </a:solid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0" y="0"/>
            <a:ext cx="18288000" cy="1066802"/>
          </a:xfrm>
          <a:custGeom>
            <a:avLst/>
            <a:gdLst/>
            <a:ahLst/>
            <a:cxnLst/>
            <a:rect r="r" b="b" t="t" l="l"/>
            <a:pathLst>
              <a:path h="1066802" w="18288000">
                <a:moveTo>
                  <a:pt x="0" y="0"/>
                </a:moveTo>
                <a:lnTo>
                  <a:pt x="18288000" y="0"/>
                </a:lnTo>
                <a:lnTo>
                  <a:pt x="18288000" y="1066802"/>
                </a:lnTo>
                <a:lnTo>
                  <a:pt x="0" y="10668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904359" r="-1799" b="-38262"/>
            </a:stretch>
          </a:blipFill>
        </p:spPr>
      </p:sp>
      <p:sp>
        <p:nvSpPr>
          <p:cNvPr name="AutoShape 8" id="8"/>
          <p:cNvSpPr/>
          <p:nvPr/>
        </p:nvSpPr>
        <p:spPr>
          <a:xfrm rot="3577">
            <a:off x="-9530" y="1066802"/>
            <a:ext cx="18307060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 rot="3577">
            <a:off x="-9530" y="9909376"/>
            <a:ext cx="18307060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1028700" y="1652036"/>
            <a:ext cx="7683895" cy="5782609"/>
          </a:xfrm>
          <a:custGeom>
            <a:avLst/>
            <a:gdLst/>
            <a:ahLst/>
            <a:cxnLst/>
            <a:rect r="r" b="b" t="t" l="l"/>
            <a:pathLst>
              <a:path h="5782609" w="7683895">
                <a:moveTo>
                  <a:pt x="0" y="0"/>
                </a:moveTo>
                <a:lnTo>
                  <a:pt x="7683895" y="0"/>
                </a:lnTo>
                <a:lnTo>
                  <a:pt x="7683895" y="5782609"/>
                </a:lnTo>
                <a:lnTo>
                  <a:pt x="0" y="578260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348740" y="9954469"/>
            <a:ext cx="3931920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>
                <a:solidFill>
                  <a:srgbClr val="373737"/>
                </a:solidFill>
                <a:latin typeface="Roboto Condensed Light"/>
              </a:rPr>
              <a:t>Anindya Sinha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007340" y="9942195"/>
            <a:ext cx="3931920" cy="3007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160"/>
              </a:lnSpc>
            </a:pPr>
            <a:r>
              <a:rPr lang="en-US" sz="1800">
                <a:solidFill>
                  <a:srgbClr val="373737"/>
                </a:solidFill>
                <a:latin typeface="Roboto Condensed Bold"/>
              </a:rPr>
              <a:t>‹#›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16000" y="194502"/>
            <a:ext cx="17856000" cy="725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08"/>
              </a:lnSpc>
            </a:pPr>
            <a:r>
              <a:rPr lang="en-US" sz="5100">
                <a:solidFill>
                  <a:srgbClr val="373737"/>
                </a:solidFill>
                <a:latin typeface="Roboto Condensed Bold"/>
              </a:rPr>
              <a:t>Setting up Kali in VMware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144000" y="1690136"/>
            <a:ext cx="8521649" cy="9883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77240" indent="-388620" lvl="1">
              <a:lnSpc>
                <a:spcPts val="3888"/>
              </a:lnSpc>
              <a:buFont typeface="Arial"/>
              <a:buChar char="•"/>
            </a:pPr>
            <a:r>
              <a:rPr lang="en-US" sz="3600">
                <a:solidFill>
                  <a:srgbClr val="212121"/>
                </a:solidFill>
                <a:latin typeface="Roboto Condensed"/>
              </a:rPr>
              <a:t>Specify the desired domain name you want to use.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055541" y="9953625"/>
            <a:ext cx="6687820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60"/>
              </a:lnSpc>
            </a:pPr>
            <a:r>
              <a:rPr lang="en-US" sz="1800">
                <a:solidFill>
                  <a:srgbClr val="373737"/>
                </a:solidFill>
                <a:latin typeface="Roboto Condensed Light"/>
              </a:rPr>
              <a:t>#2101CS632 </a:t>
            </a:r>
            <a:r>
              <a:rPr lang="en-US" sz="1800">
                <a:solidFill>
                  <a:srgbClr val="373737"/>
                </a:solidFill>
                <a:sym typeface="Roboto Condensed"/>
              </a:rPr>
              <a:t></a:t>
            </a:r>
            <a:r>
              <a:rPr lang="en-US" sz="1800">
                <a:solidFill>
                  <a:srgbClr val="373737"/>
                </a:solidFill>
                <a:latin typeface="Roboto Condensed Light"/>
              </a:rPr>
              <a:t>   Practical 1 – PERFORM VARIOUS COMMANDS IN LINUX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082695" y="9071290"/>
            <a:ext cx="2008533" cy="610567"/>
          </a:xfrm>
          <a:custGeom>
            <a:avLst/>
            <a:gdLst/>
            <a:ahLst/>
            <a:cxnLst/>
            <a:rect r="r" b="b" t="t" l="l"/>
            <a:pathLst>
              <a:path h="610567" w="2008533">
                <a:moveTo>
                  <a:pt x="0" y="0"/>
                </a:moveTo>
                <a:lnTo>
                  <a:pt x="2008533" y="0"/>
                </a:lnTo>
                <a:lnTo>
                  <a:pt x="2008533" y="610568"/>
                </a:lnTo>
                <a:lnTo>
                  <a:pt x="0" y="6105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6082697" y="9071290"/>
            <a:ext cx="2008533" cy="610566"/>
            <a:chOff x="0" y="0"/>
            <a:chExt cx="2678044" cy="81408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678049" cy="814070"/>
            </a:xfrm>
            <a:custGeom>
              <a:avLst/>
              <a:gdLst/>
              <a:ahLst/>
              <a:cxnLst/>
              <a:rect r="r" b="b" t="t" l="l"/>
              <a:pathLst>
                <a:path h="814070" w="2678049">
                  <a:moveTo>
                    <a:pt x="0" y="0"/>
                  </a:moveTo>
                  <a:lnTo>
                    <a:pt x="2678049" y="0"/>
                  </a:lnTo>
                  <a:lnTo>
                    <a:pt x="2678049" y="814070"/>
                  </a:lnTo>
                  <a:lnTo>
                    <a:pt x="0" y="814070"/>
                  </a:ln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0" y="9906000"/>
            <a:ext cx="18287997" cy="381000"/>
            <a:chOff x="0" y="0"/>
            <a:chExt cx="24383996" cy="508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4384000" cy="508000"/>
            </a:xfrm>
            <a:custGeom>
              <a:avLst/>
              <a:gdLst/>
              <a:ahLst/>
              <a:cxnLst/>
              <a:rect r="r" b="b" t="t" l="l"/>
              <a:pathLst>
                <a:path h="508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508000"/>
                  </a:lnTo>
                  <a:lnTo>
                    <a:pt x="0" y="508000"/>
                  </a:lnTo>
                </a:path>
              </a:pathLst>
            </a:custGeom>
            <a:solidFill>
              <a:srgbClr val="DFDFDF"/>
            </a:solid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0" y="0"/>
            <a:ext cx="18288000" cy="1066802"/>
          </a:xfrm>
          <a:custGeom>
            <a:avLst/>
            <a:gdLst/>
            <a:ahLst/>
            <a:cxnLst/>
            <a:rect r="r" b="b" t="t" l="l"/>
            <a:pathLst>
              <a:path h="1066802" w="18288000">
                <a:moveTo>
                  <a:pt x="0" y="0"/>
                </a:moveTo>
                <a:lnTo>
                  <a:pt x="18288000" y="0"/>
                </a:lnTo>
                <a:lnTo>
                  <a:pt x="18288000" y="1066802"/>
                </a:lnTo>
                <a:lnTo>
                  <a:pt x="0" y="10668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904359" r="-1799" b="-38262"/>
            </a:stretch>
          </a:blipFill>
        </p:spPr>
      </p:sp>
      <p:sp>
        <p:nvSpPr>
          <p:cNvPr name="AutoShape 8" id="8"/>
          <p:cNvSpPr/>
          <p:nvPr/>
        </p:nvSpPr>
        <p:spPr>
          <a:xfrm rot="3577">
            <a:off x="-9530" y="1066802"/>
            <a:ext cx="18307060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 rot="3577">
            <a:off x="-9530" y="9909376"/>
            <a:ext cx="18307060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1028700" y="1652036"/>
            <a:ext cx="7599968" cy="5805223"/>
          </a:xfrm>
          <a:custGeom>
            <a:avLst/>
            <a:gdLst/>
            <a:ahLst/>
            <a:cxnLst/>
            <a:rect r="r" b="b" t="t" l="l"/>
            <a:pathLst>
              <a:path h="5805223" w="7599968">
                <a:moveTo>
                  <a:pt x="0" y="0"/>
                </a:moveTo>
                <a:lnTo>
                  <a:pt x="7599968" y="0"/>
                </a:lnTo>
                <a:lnTo>
                  <a:pt x="7599968" y="5805223"/>
                </a:lnTo>
                <a:lnTo>
                  <a:pt x="0" y="580522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348740" y="9954469"/>
            <a:ext cx="3931920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>
                <a:solidFill>
                  <a:srgbClr val="373737"/>
                </a:solidFill>
                <a:latin typeface="Roboto Condensed Light"/>
              </a:rPr>
              <a:t>Anindya Sinha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007340" y="9942195"/>
            <a:ext cx="3931920" cy="3007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160"/>
              </a:lnSpc>
            </a:pPr>
            <a:r>
              <a:rPr lang="en-US" sz="1800">
                <a:solidFill>
                  <a:srgbClr val="373737"/>
                </a:solidFill>
                <a:latin typeface="Roboto Condensed Bold"/>
              </a:rPr>
              <a:t>‹#›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16000" y="194502"/>
            <a:ext cx="17856000" cy="725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08"/>
              </a:lnSpc>
            </a:pPr>
            <a:r>
              <a:rPr lang="en-US" sz="5100">
                <a:solidFill>
                  <a:srgbClr val="373737"/>
                </a:solidFill>
                <a:latin typeface="Roboto Condensed Bold"/>
              </a:rPr>
              <a:t>Setting up Kali in VMware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144000" y="1690136"/>
            <a:ext cx="8521649" cy="9883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77240" indent="-388620" lvl="1">
              <a:lnSpc>
                <a:spcPts val="3888"/>
              </a:lnSpc>
              <a:buFont typeface="Arial"/>
              <a:buChar char="•"/>
            </a:pPr>
            <a:r>
              <a:rPr lang="en-US" sz="3600">
                <a:solidFill>
                  <a:srgbClr val="212121"/>
                </a:solidFill>
                <a:latin typeface="Roboto Condensed"/>
              </a:rPr>
              <a:t>Set your username and, subsequently, your password.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055541" y="9953625"/>
            <a:ext cx="6687820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60"/>
              </a:lnSpc>
            </a:pPr>
            <a:r>
              <a:rPr lang="en-US" sz="1800">
                <a:solidFill>
                  <a:srgbClr val="373737"/>
                </a:solidFill>
                <a:latin typeface="Roboto Condensed Light"/>
              </a:rPr>
              <a:t>#2101CS632 </a:t>
            </a:r>
            <a:r>
              <a:rPr lang="en-US" sz="1800">
                <a:solidFill>
                  <a:srgbClr val="373737"/>
                </a:solidFill>
                <a:sym typeface="Roboto Condensed"/>
              </a:rPr>
              <a:t></a:t>
            </a:r>
            <a:r>
              <a:rPr lang="en-US" sz="1800">
                <a:solidFill>
                  <a:srgbClr val="373737"/>
                </a:solidFill>
                <a:latin typeface="Roboto Condensed Light"/>
              </a:rPr>
              <a:t>   Practical 1 – PERFORM VARIOUS COMMANDS IN LINUX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082695" y="9071290"/>
            <a:ext cx="2008533" cy="610567"/>
          </a:xfrm>
          <a:custGeom>
            <a:avLst/>
            <a:gdLst/>
            <a:ahLst/>
            <a:cxnLst/>
            <a:rect r="r" b="b" t="t" l="l"/>
            <a:pathLst>
              <a:path h="610567" w="2008533">
                <a:moveTo>
                  <a:pt x="0" y="0"/>
                </a:moveTo>
                <a:lnTo>
                  <a:pt x="2008533" y="0"/>
                </a:lnTo>
                <a:lnTo>
                  <a:pt x="2008533" y="610568"/>
                </a:lnTo>
                <a:lnTo>
                  <a:pt x="0" y="6105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6082697" y="9071290"/>
            <a:ext cx="2008533" cy="610566"/>
            <a:chOff x="0" y="0"/>
            <a:chExt cx="2678044" cy="81408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678049" cy="814070"/>
            </a:xfrm>
            <a:custGeom>
              <a:avLst/>
              <a:gdLst/>
              <a:ahLst/>
              <a:cxnLst/>
              <a:rect r="r" b="b" t="t" l="l"/>
              <a:pathLst>
                <a:path h="814070" w="2678049">
                  <a:moveTo>
                    <a:pt x="0" y="0"/>
                  </a:moveTo>
                  <a:lnTo>
                    <a:pt x="2678049" y="0"/>
                  </a:lnTo>
                  <a:lnTo>
                    <a:pt x="2678049" y="814070"/>
                  </a:lnTo>
                  <a:lnTo>
                    <a:pt x="0" y="814070"/>
                  </a:ln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0" y="9906000"/>
            <a:ext cx="18287997" cy="381000"/>
            <a:chOff x="0" y="0"/>
            <a:chExt cx="24383996" cy="508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4384000" cy="508000"/>
            </a:xfrm>
            <a:custGeom>
              <a:avLst/>
              <a:gdLst/>
              <a:ahLst/>
              <a:cxnLst/>
              <a:rect r="r" b="b" t="t" l="l"/>
              <a:pathLst>
                <a:path h="508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508000"/>
                  </a:lnTo>
                  <a:lnTo>
                    <a:pt x="0" y="508000"/>
                  </a:lnTo>
                </a:path>
              </a:pathLst>
            </a:custGeom>
            <a:solidFill>
              <a:srgbClr val="DFDFDF"/>
            </a:solid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0" y="0"/>
            <a:ext cx="18288000" cy="1066802"/>
          </a:xfrm>
          <a:custGeom>
            <a:avLst/>
            <a:gdLst/>
            <a:ahLst/>
            <a:cxnLst/>
            <a:rect r="r" b="b" t="t" l="l"/>
            <a:pathLst>
              <a:path h="1066802" w="18288000">
                <a:moveTo>
                  <a:pt x="0" y="0"/>
                </a:moveTo>
                <a:lnTo>
                  <a:pt x="18288000" y="0"/>
                </a:lnTo>
                <a:lnTo>
                  <a:pt x="18288000" y="1066802"/>
                </a:lnTo>
                <a:lnTo>
                  <a:pt x="0" y="10668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904359" r="-1799" b="-38262"/>
            </a:stretch>
          </a:blipFill>
        </p:spPr>
      </p:sp>
      <p:sp>
        <p:nvSpPr>
          <p:cNvPr name="AutoShape 8" id="8"/>
          <p:cNvSpPr/>
          <p:nvPr/>
        </p:nvSpPr>
        <p:spPr>
          <a:xfrm rot="3577">
            <a:off x="-9530" y="1066802"/>
            <a:ext cx="18307060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 rot="3577">
            <a:off x="-9530" y="9909376"/>
            <a:ext cx="18307060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1028700" y="1652036"/>
            <a:ext cx="7670695" cy="5789415"/>
          </a:xfrm>
          <a:custGeom>
            <a:avLst/>
            <a:gdLst/>
            <a:ahLst/>
            <a:cxnLst/>
            <a:rect r="r" b="b" t="t" l="l"/>
            <a:pathLst>
              <a:path h="5789415" w="7670695">
                <a:moveTo>
                  <a:pt x="0" y="0"/>
                </a:moveTo>
                <a:lnTo>
                  <a:pt x="7670695" y="0"/>
                </a:lnTo>
                <a:lnTo>
                  <a:pt x="7670695" y="5789415"/>
                </a:lnTo>
                <a:lnTo>
                  <a:pt x="0" y="578941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348740" y="9954469"/>
            <a:ext cx="3931920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>
                <a:solidFill>
                  <a:srgbClr val="373737"/>
                </a:solidFill>
                <a:latin typeface="Roboto Condensed Light"/>
              </a:rPr>
              <a:t>Anindya Sinha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007340" y="9942195"/>
            <a:ext cx="3931920" cy="3007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160"/>
              </a:lnSpc>
            </a:pPr>
            <a:r>
              <a:rPr lang="en-US" sz="1800">
                <a:solidFill>
                  <a:srgbClr val="373737"/>
                </a:solidFill>
                <a:latin typeface="Roboto Condensed Bold"/>
              </a:rPr>
              <a:t>‹#›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16000" y="194502"/>
            <a:ext cx="17856000" cy="725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08"/>
              </a:lnSpc>
            </a:pPr>
            <a:r>
              <a:rPr lang="en-US" sz="5100">
                <a:solidFill>
                  <a:srgbClr val="373737"/>
                </a:solidFill>
                <a:latin typeface="Roboto Condensed Bold"/>
              </a:rPr>
              <a:t>Setting up Kali in VMware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144000" y="1690136"/>
            <a:ext cx="8521649" cy="5025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77240" indent="-388620" lvl="1">
              <a:lnSpc>
                <a:spcPts val="3888"/>
              </a:lnSpc>
              <a:buFont typeface="Arial"/>
              <a:buChar char="•"/>
            </a:pPr>
            <a:r>
              <a:rPr lang="en-US" sz="3600">
                <a:solidFill>
                  <a:srgbClr val="212121"/>
                </a:solidFill>
                <a:latin typeface="Roboto Condensed"/>
              </a:rPr>
              <a:t>Now, use the entire disk for partitioning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055541" y="9953625"/>
            <a:ext cx="6687820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60"/>
              </a:lnSpc>
            </a:pPr>
            <a:r>
              <a:rPr lang="en-US" sz="1800">
                <a:solidFill>
                  <a:srgbClr val="373737"/>
                </a:solidFill>
                <a:latin typeface="Roboto Condensed Light"/>
              </a:rPr>
              <a:t>#2101CS632 </a:t>
            </a:r>
            <a:r>
              <a:rPr lang="en-US" sz="1800">
                <a:solidFill>
                  <a:srgbClr val="373737"/>
                </a:solidFill>
                <a:sym typeface="Roboto Condensed"/>
              </a:rPr>
              <a:t></a:t>
            </a:r>
            <a:r>
              <a:rPr lang="en-US" sz="1800">
                <a:solidFill>
                  <a:srgbClr val="373737"/>
                </a:solidFill>
                <a:latin typeface="Roboto Condensed Light"/>
              </a:rPr>
              <a:t>   Practical 1 – PERFORM VARIOUS COMMANDS IN LINUX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082695" y="9071290"/>
            <a:ext cx="2008533" cy="610567"/>
          </a:xfrm>
          <a:custGeom>
            <a:avLst/>
            <a:gdLst/>
            <a:ahLst/>
            <a:cxnLst/>
            <a:rect r="r" b="b" t="t" l="l"/>
            <a:pathLst>
              <a:path h="610567" w="2008533">
                <a:moveTo>
                  <a:pt x="0" y="0"/>
                </a:moveTo>
                <a:lnTo>
                  <a:pt x="2008533" y="0"/>
                </a:lnTo>
                <a:lnTo>
                  <a:pt x="2008533" y="610568"/>
                </a:lnTo>
                <a:lnTo>
                  <a:pt x="0" y="6105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6082697" y="9071290"/>
            <a:ext cx="2008533" cy="610566"/>
            <a:chOff x="0" y="0"/>
            <a:chExt cx="2678044" cy="81408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678049" cy="814070"/>
            </a:xfrm>
            <a:custGeom>
              <a:avLst/>
              <a:gdLst/>
              <a:ahLst/>
              <a:cxnLst/>
              <a:rect r="r" b="b" t="t" l="l"/>
              <a:pathLst>
                <a:path h="814070" w="2678049">
                  <a:moveTo>
                    <a:pt x="0" y="0"/>
                  </a:moveTo>
                  <a:lnTo>
                    <a:pt x="2678049" y="0"/>
                  </a:lnTo>
                  <a:lnTo>
                    <a:pt x="2678049" y="814070"/>
                  </a:lnTo>
                  <a:lnTo>
                    <a:pt x="0" y="814070"/>
                  </a:ln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0" y="9906000"/>
            <a:ext cx="18287997" cy="381000"/>
            <a:chOff x="0" y="0"/>
            <a:chExt cx="24383996" cy="508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4384000" cy="508000"/>
            </a:xfrm>
            <a:custGeom>
              <a:avLst/>
              <a:gdLst/>
              <a:ahLst/>
              <a:cxnLst/>
              <a:rect r="r" b="b" t="t" l="l"/>
              <a:pathLst>
                <a:path h="508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508000"/>
                  </a:lnTo>
                  <a:lnTo>
                    <a:pt x="0" y="508000"/>
                  </a:lnTo>
                </a:path>
              </a:pathLst>
            </a:custGeom>
            <a:solidFill>
              <a:srgbClr val="DFDFDF"/>
            </a:solid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0" y="0"/>
            <a:ext cx="18288000" cy="1066802"/>
          </a:xfrm>
          <a:custGeom>
            <a:avLst/>
            <a:gdLst/>
            <a:ahLst/>
            <a:cxnLst/>
            <a:rect r="r" b="b" t="t" l="l"/>
            <a:pathLst>
              <a:path h="1066802" w="18288000">
                <a:moveTo>
                  <a:pt x="0" y="0"/>
                </a:moveTo>
                <a:lnTo>
                  <a:pt x="18288000" y="0"/>
                </a:lnTo>
                <a:lnTo>
                  <a:pt x="18288000" y="1066802"/>
                </a:lnTo>
                <a:lnTo>
                  <a:pt x="0" y="10668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904359" r="-1799" b="-38262"/>
            </a:stretch>
          </a:blipFill>
        </p:spPr>
      </p:sp>
      <p:sp>
        <p:nvSpPr>
          <p:cNvPr name="AutoShape 8" id="8"/>
          <p:cNvSpPr/>
          <p:nvPr/>
        </p:nvSpPr>
        <p:spPr>
          <a:xfrm rot="3577">
            <a:off x="-9530" y="1066802"/>
            <a:ext cx="18307060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 rot="3577">
            <a:off x="-9530" y="9909376"/>
            <a:ext cx="18307060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1028700" y="1652036"/>
            <a:ext cx="7660754" cy="5784880"/>
          </a:xfrm>
          <a:custGeom>
            <a:avLst/>
            <a:gdLst/>
            <a:ahLst/>
            <a:cxnLst/>
            <a:rect r="r" b="b" t="t" l="l"/>
            <a:pathLst>
              <a:path h="5784880" w="7660754">
                <a:moveTo>
                  <a:pt x="0" y="0"/>
                </a:moveTo>
                <a:lnTo>
                  <a:pt x="7660754" y="0"/>
                </a:lnTo>
                <a:lnTo>
                  <a:pt x="7660754" y="5784880"/>
                </a:lnTo>
                <a:lnTo>
                  <a:pt x="0" y="57848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348740" y="9954469"/>
            <a:ext cx="3931920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>
                <a:solidFill>
                  <a:srgbClr val="373737"/>
                </a:solidFill>
                <a:latin typeface="Roboto Condensed Light"/>
              </a:rPr>
              <a:t>Anindya Sinha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007340" y="9942195"/>
            <a:ext cx="3931920" cy="3007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160"/>
              </a:lnSpc>
            </a:pPr>
            <a:r>
              <a:rPr lang="en-US" sz="1800">
                <a:solidFill>
                  <a:srgbClr val="373737"/>
                </a:solidFill>
                <a:latin typeface="Roboto Condensed Bold"/>
              </a:rPr>
              <a:t>‹#›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144000" y="1690136"/>
            <a:ext cx="8521649" cy="5025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77240" indent="-388620" lvl="1">
              <a:lnSpc>
                <a:spcPts val="3888"/>
              </a:lnSpc>
              <a:buFont typeface="Arial"/>
              <a:buChar char="•"/>
            </a:pPr>
            <a:r>
              <a:rPr lang="en-US" sz="3600">
                <a:solidFill>
                  <a:srgbClr val="212121"/>
                </a:solidFill>
                <a:latin typeface="Roboto Condensed"/>
              </a:rPr>
              <a:t>Select your virtual disk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055541" y="9953625"/>
            <a:ext cx="6687820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60"/>
              </a:lnSpc>
            </a:pPr>
            <a:r>
              <a:rPr lang="en-US" sz="1800">
                <a:solidFill>
                  <a:srgbClr val="373737"/>
                </a:solidFill>
                <a:latin typeface="Roboto Condensed Light"/>
              </a:rPr>
              <a:t>#2101CS632 </a:t>
            </a:r>
            <a:r>
              <a:rPr lang="en-US" sz="1800">
                <a:solidFill>
                  <a:srgbClr val="373737"/>
                </a:solidFill>
                <a:sym typeface="Roboto Condensed"/>
              </a:rPr>
              <a:t></a:t>
            </a:r>
            <a:r>
              <a:rPr lang="en-US" sz="1800">
                <a:solidFill>
                  <a:srgbClr val="373737"/>
                </a:solidFill>
                <a:latin typeface="Roboto Condensed Light"/>
              </a:rPr>
              <a:t>   Practical 1 – PERFORM VARIOUS COMMANDS IN LINUX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16000" y="194502"/>
            <a:ext cx="17856000" cy="725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08"/>
              </a:lnSpc>
            </a:pPr>
            <a:r>
              <a:rPr lang="en-US" sz="5100">
                <a:solidFill>
                  <a:srgbClr val="373737"/>
                </a:solidFill>
                <a:latin typeface="Roboto Condensed Bold"/>
              </a:rPr>
              <a:t>Setting up Kali in VMware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082695" y="9071290"/>
            <a:ext cx="2008533" cy="610567"/>
          </a:xfrm>
          <a:custGeom>
            <a:avLst/>
            <a:gdLst/>
            <a:ahLst/>
            <a:cxnLst/>
            <a:rect r="r" b="b" t="t" l="l"/>
            <a:pathLst>
              <a:path h="610567" w="2008533">
                <a:moveTo>
                  <a:pt x="0" y="0"/>
                </a:moveTo>
                <a:lnTo>
                  <a:pt x="2008533" y="0"/>
                </a:lnTo>
                <a:lnTo>
                  <a:pt x="2008533" y="610568"/>
                </a:lnTo>
                <a:lnTo>
                  <a:pt x="0" y="6105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6082697" y="9071290"/>
            <a:ext cx="2008533" cy="610566"/>
            <a:chOff x="0" y="0"/>
            <a:chExt cx="2678044" cy="81408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678049" cy="814070"/>
            </a:xfrm>
            <a:custGeom>
              <a:avLst/>
              <a:gdLst/>
              <a:ahLst/>
              <a:cxnLst/>
              <a:rect r="r" b="b" t="t" l="l"/>
              <a:pathLst>
                <a:path h="814070" w="2678049">
                  <a:moveTo>
                    <a:pt x="0" y="0"/>
                  </a:moveTo>
                  <a:lnTo>
                    <a:pt x="2678049" y="0"/>
                  </a:lnTo>
                  <a:lnTo>
                    <a:pt x="2678049" y="814070"/>
                  </a:lnTo>
                  <a:lnTo>
                    <a:pt x="0" y="814070"/>
                  </a:ln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0" y="9906000"/>
            <a:ext cx="18287997" cy="381000"/>
            <a:chOff x="0" y="0"/>
            <a:chExt cx="24383996" cy="508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4384000" cy="508000"/>
            </a:xfrm>
            <a:custGeom>
              <a:avLst/>
              <a:gdLst/>
              <a:ahLst/>
              <a:cxnLst/>
              <a:rect r="r" b="b" t="t" l="l"/>
              <a:pathLst>
                <a:path h="508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508000"/>
                  </a:lnTo>
                  <a:lnTo>
                    <a:pt x="0" y="508000"/>
                  </a:lnTo>
                </a:path>
              </a:pathLst>
            </a:custGeom>
            <a:solidFill>
              <a:srgbClr val="DFDFDF"/>
            </a:solidFill>
          </p:spPr>
        </p:sp>
      </p:grpSp>
      <p:sp>
        <p:nvSpPr>
          <p:cNvPr name="TextBox 7" id="7"/>
          <p:cNvSpPr txBox="true"/>
          <p:nvPr/>
        </p:nvSpPr>
        <p:spPr>
          <a:xfrm rot="0">
            <a:off x="1348740" y="9954469"/>
            <a:ext cx="3931920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>
                <a:solidFill>
                  <a:srgbClr val="373737"/>
                </a:solidFill>
                <a:latin typeface="Roboto Condensed Light"/>
              </a:rPr>
              <a:t>Anindya Sinha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055541" y="9953625"/>
            <a:ext cx="6687820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60"/>
              </a:lnSpc>
            </a:pPr>
            <a:r>
              <a:rPr lang="en-US" sz="1800">
                <a:solidFill>
                  <a:srgbClr val="373737"/>
                </a:solidFill>
                <a:latin typeface="Roboto Condensed Light"/>
              </a:rPr>
              <a:t>#2101CS632 </a:t>
            </a:r>
            <a:r>
              <a:rPr lang="en-US" sz="1800">
                <a:solidFill>
                  <a:srgbClr val="373737"/>
                </a:solidFill>
                <a:sym typeface="Roboto Condensed"/>
              </a:rPr>
              <a:t></a:t>
            </a:r>
            <a:r>
              <a:rPr lang="en-US" sz="1800">
                <a:solidFill>
                  <a:srgbClr val="373737"/>
                </a:solidFill>
                <a:latin typeface="Roboto Condensed Light"/>
              </a:rPr>
              <a:t>   Practical 1 – PERFORM VARIOUS COMMANDS IN LINUX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007340" y="9942195"/>
            <a:ext cx="3931920" cy="3007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160"/>
              </a:lnSpc>
            </a:pPr>
            <a:r>
              <a:rPr lang="en-US" sz="1800">
                <a:solidFill>
                  <a:srgbClr val="373737"/>
                </a:solidFill>
                <a:latin typeface="Roboto Condensed Bold"/>
              </a:rPr>
              <a:t>‹#›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0" y="0"/>
            <a:ext cx="18288000" cy="1066802"/>
          </a:xfrm>
          <a:custGeom>
            <a:avLst/>
            <a:gdLst/>
            <a:ahLst/>
            <a:cxnLst/>
            <a:rect r="r" b="b" t="t" l="l"/>
            <a:pathLst>
              <a:path h="1066802" w="18288000">
                <a:moveTo>
                  <a:pt x="0" y="0"/>
                </a:moveTo>
                <a:lnTo>
                  <a:pt x="18288000" y="0"/>
                </a:lnTo>
                <a:lnTo>
                  <a:pt x="18288000" y="1066802"/>
                </a:lnTo>
                <a:lnTo>
                  <a:pt x="0" y="10668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904359" r="-1799" b="-38262"/>
            </a:stretch>
          </a:blipFill>
        </p:spPr>
      </p:sp>
      <p:sp>
        <p:nvSpPr>
          <p:cNvPr name="AutoShape 11" id="11"/>
          <p:cNvSpPr/>
          <p:nvPr/>
        </p:nvSpPr>
        <p:spPr>
          <a:xfrm rot="3577">
            <a:off x="-9530" y="1066802"/>
            <a:ext cx="18307060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2" id="12"/>
          <p:cNvSpPr/>
          <p:nvPr/>
        </p:nvSpPr>
        <p:spPr>
          <a:xfrm rot="3577">
            <a:off x="-9530" y="9909376"/>
            <a:ext cx="18307060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3" id="13"/>
          <p:cNvSpPr txBox="true"/>
          <p:nvPr/>
        </p:nvSpPr>
        <p:spPr>
          <a:xfrm rot="0">
            <a:off x="216000" y="194502"/>
            <a:ext cx="17856000" cy="725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08"/>
              </a:lnSpc>
            </a:pPr>
            <a:r>
              <a:rPr lang="en-US" sz="5100">
                <a:solidFill>
                  <a:srgbClr val="373737"/>
                </a:solidFill>
                <a:latin typeface="Roboto Condensed Bold"/>
              </a:rPr>
              <a:t>Download &amp; Install Kali &amp; VMware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22348" y="1690136"/>
            <a:ext cx="17043300" cy="9883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77240" indent="-388620" lvl="1">
              <a:lnSpc>
                <a:spcPts val="3888"/>
              </a:lnSpc>
              <a:buFont typeface="Arial"/>
              <a:buChar char="•"/>
            </a:pPr>
            <a:r>
              <a:rPr lang="en-US" sz="3600">
                <a:solidFill>
                  <a:srgbClr val="212121"/>
                </a:solidFill>
                <a:latin typeface="Roboto Condensed"/>
              </a:rPr>
              <a:t>First </a:t>
            </a:r>
            <a:r>
              <a:rPr lang="en-US" sz="3600" u="sng">
                <a:solidFill>
                  <a:srgbClr val="212121"/>
                </a:solidFill>
                <a:latin typeface="Roboto Condensed"/>
                <a:hlinkClick r:id="rId4" tooltip="https://www.vmware.com/products/workstation-pro/workstation-pro-evaluation.html"/>
              </a:rPr>
              <a:t>Download</a:t>
            </a:r>
            <a:r>
              <a:rPr lang="en-US" sz="3600">
                <a:solidFill>
                  <a:srgbClr val="212121"/>
                </a:solidFill>
                <a:latin typeface="Roboto Condensed"/>
              </a:rPr>
              <a:t> &amp; Install VMware Workstation.</a:t>
            </a:r>
          </a:p>
          <a:p>
            <a:pPr algn="just" marL="777240" indent="-388620" lvl="1">
              <a:lnSpc>
                <a:spcPts val="3888"/>
              </a:lnSpc>
              <a:buFont typeface="Arial"/>
              <a:buChar char="•"/>
            </a:pPr>
            <a:r>
              <a:rPr lang="en-US" sz="3600" u="sng">
                <a:solidFill>
                  <a:srgbClr val="212121"/>
                </a:solidFill>
                <a:latin typeface="Roboto Condensed"/>
                <a:hlinkClick r:id="rId5" tooltip="https://www.kali.org/get-kali/#kali-installer-images"/>
              </a:rPr>
              <a:t>Download</a:t>
            </a:r>
            <a:r>
              <a:rPr lang="en-US" sz="3600">
                <a:solidFill>
                  <a:srgbClr val="212121"/>
                </a:solidFill>
                <a:latin typeface="Roboto Condensed"/>
              </a:rPr>
              <a:t> KALI iso file latest version.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082695" y="9071290"/>
            <a:ext cx="2008533" cy="610567"/>
          </a:xfrm>
          <a:custGeom>
            <a:avLst/>
            <a:gdLst/>
            <a:ahLst/>
            <a:cxnLst/>
            <a:rect r="r" b="b" t="t" l="l"/>
            <a:pathLst>
              <a:path h="610567" w="2008533">
                <a:moveTo>
                  <a:pt x="0" y="0"/>
                </a:moveTo>
                <a:lnTo>
                  <a:pt x="2008533" y="0"/>
                </a:lnTo>
                <a:lnTo>
                  <a:pt x="2008533" y="610568"/>
                </a:lnTo>
                <a:lnTo>
                  <a:pt x="0" y="6105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6082697" y="9071290"/>
            <a:ext cx="2008533" cy="610566"/>
            <a:chOff x="0" y="0"/>
            <a:chExt cx="2678044" cy="81408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678049" cy="814070"/>
            </a:xfrm>
            <a:custGeom>
              <a:avLst/>
              <a:gdLst/>
              <a:ahLst/>
              <a:cxnLst/>
              <a:rect r="r" b="b" t="t" l="l"/>
              <a:pathLst>
                <a:path h="814070" w="2678049">
                  <a:moveTo>
                    <a:pt x="0" y="0"/>
                  </a:moveTo>
                  <a:lnTo>
                    <a:pt x="2678049" y="0"/>
                  </a:lnTo>
                  <a:lnTo>
                    <a:pt x="2678049" y="814070"/>
                  </a:lnTo>
                  <a:lnTo>
                    <a:pt x="0" y="814070"/>
                  </a:ln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0" y="9906000"/>
            <a:ext cx="18287997" cy="381000"/>
            <a:chOff x="0" y="0"/>
            <a:chExt cx="24383996" cy="508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4384000" cy="508000"/>
            </a:xfrm>
            <a:custGeom>
              <a:avLst/>
              <a:gdLst/>
              <a:ahLst/>
              <a:cxnLst/>
              <a:rect r="r" b="b" t="t" l="l"/>
              <a:pathLst>
                <a:path h="508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508000"/>
                  </a:lnTo>
                  <a:lnTo>
                    <a:pt x="0" y="508000"/>
                  </a:lnTo>
                </a:path>
              </a:pathLst>
            </a:custGeom>
            <a:solidFill>
              <a:srgbClr val="DFDFDF"/>
            </a:solid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0" y="0"/>
            <a:ext cx="18288000" cy="1066802"/>
          </a:xfrm>
          <a:custGeom>
            <a:avLst/>
            <a:gdLst/>
            <a:ahLst/>
            <a:cxnLst/>
            <a:rect r="r" b="b" t="t" l="l"/>
            <a:pathLst>
              <a:path h="1066802" w="18288000">
                <a:moveTo>
                  <a:pt x="0" y="0"/>
                </a:moveTo>
                <a:lnTo>
                  <a:pt x="18288000" y="0"/>
                </a:lnTo>
                <a:lnTo>
                  <a:pt x="18288000" y="1066802"/>
                </a:lnTo>
                <a:lnTo>
                  <a:pt x="0" y="10668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904359" r="-1799" b="-38262"/>
            </a:stretch>
          </a:blipFill>
        </p:spPr>
      </p:sp>
      <p:sp>
        <p:nvSpPr>
          <p:cNvPr name="AutoShape 8" id="8"/>
          <p:cNvSpPr/>
          <p:nvPr/>
        </p:nvSpPr>
        <p:spPr>
          <a:xfrm rot="3577">
            <a:off x="-9530" y="1066802"/>
            <a:ext cx="18307060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 rot="3577">
            <a:off x="-9530" y="9909376"/>
            <a:ext cx="18307060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1028700" y="1652036"/>
            <a:ext cx="7635946" cy="5793942"/>
          </a:xfrm>
          <a:custGeom>
            <a:avLst/>
            <a:gdLst/>
            <a:ahLst/>
            <a:cxnLst/>
            <a:rect r="r" b="b" t="t" l="l"/>
            <a:pathLst>
              <a:path h="5793942" w="7635946">
                <a:moveTo>
                  <a:pt x="0" y="0"/>
                </a:moveTo>
                <a:lnTo>
                  <a:pt x="7635946" y="0"/>
                </a:lnTo>
                <a:lnTo>
                  <a:pt x="7635946" y="5793942"/>
                </a:lnTo>
                <a:lnTo>
                  <a:pt x="0" y="579394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348740" y="9954469"/>
            <a:ext cx="3931920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>
                <a:solidFill>
                  <a:srgbClr val="373737"/>
                </a:solidFill>
                <a:latin typeface="Roboto Condensed Light"/>
              </a:rPr>
              <a:t>Anindya Sinha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007340" y="9942195"/>
            <a:ext cx="3931920" cy="3007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160"/>
              </a:lnSpc>
            </a:pPr>
            <a:r>
              <a:rPr lang="en-US" sz="1800">
                <a:solidFill>
                  <a:srgbClr val="373737"/>
                </a:solidFill>
                <a:latin typeface="Roboto Condensed Bold"/>
              </a:rPr>
              <a:t>‹#›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144000" y="1690136"/>
            <a:ext cx="8521649" cy="5025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77240" indent="-388620" lvl="1">
              <a:lnSpc>
                <a:spcPts val="3888"/>
              </a:lnSpc>
              <a:buFont typeface="Arial"/>
              <a:buChar char="•"/>
            </a:pPr>
            <a:r>
              <a:rPr lang="en-US" sz="3600">
                <a:solidFill>
                  <a:srgbClr val="212121"/>
                </a:solidFill>
                <a:latin typeface="Roboto Condensed"/>
              </a:rPr>
              <a:t>And here, choose the first option.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055541" y="9953625"/>
            <a:ext cx="6687820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60"/>
              </a:lnSpc>
            </a:pPr>
            <a:r>
              <a:rPr lang="en-US" sz="1800">
                <a:solidFill>
                  <a:srgbClr val="373737"/>
                </a:solidFill>
                <a:latin typeface="Roboto Condensed Light"/>
              </a:rPr>
              <a:t>#2101CS632 </a:t>
            </a:r>
            <a:r>
              <a:rPr lang="en-US" sz="1800">
                <a:solidFill>
                  <a:srgbClr val="373737"/>
                </a:solidFill>
                <a:sym typeface="Roboto Condensed"/>
              </a:rPr>
              <a:t></a:t>
            </a:r>
            <a:r>
              <a:rPr lang="en-US" sz="1800">
                <a:solidFill>
                  <a:srgbClr val="373737"/>
                </a:solidFill>
                <a:latin typeface="Roboto Condensed Light"/>
              </a:rPr>
              <a:t>   Practical 1 – PERFORM VARIOUS COMMANDS IN LINUX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16000" y="194502"/>
            <a:ext cx="17856000" cy="725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08"/>
              </a:lnSpc>
            </a:pPr>
            <a:r>
              <a:rPr lang="en-US" sz="5100">
                <a:solidFill>
                  <a:srgbClr val="373737"/>
                </a:solidFill>
                <a:latin typeface="Roboto Condensed Bold"/>
              </a:rPr>
              <a:t>Setting up Kali in VMware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082695" y="9071290"/>
            <a:ext cx="2008533" cy="610567"/>
          </a:xfrm>
          <a:custGeom>
            <a:avLst/>
            <a:gdLst/>
            <a:ahLst/>
            <a:cxnLst/>
            <a:rect r="r" b="b" t="t" l="l"/>
            <a:pathLst>
              <a:path h="610567" w="2008533">
                <a:moveTo>
                  <a:pt x="0" y="0"/>
                </a:moveTo>
                <a:lnTo>
                  <a:pt x="2008533" y="0"/>
                </a:lnTo>
                <a:lnTo>
                  <a:pt x="2008533" y="610568"/>
                </a:lnTo>
                <a:lnTo>
                  <a:pt x="0" y="6105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6082697" y="9071290"/>
            <a:ext cx="2008533" cy="610566"/>
            <a:chOff x="0" y="0"/>
            <a:chExt cx="2678044" cy="81408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678049" cy="814070"/>
            </a:xfrm>
            <a:custGeom>
              <a:avLst/>
              <a:gdLst/>
              <a:ahLst/>
              <a:cxnLst/>
              <a:rect r="r" b="b" t="t" l="l"/>
              <a:pathLst>
                <a:path h="814070" w="2678049">
                  <a:moveTo>
                    <a:pt x="0" y="0"/>
                  </a:moveTo>
                  <a:lnTo>
                    <a:pt x="2678049" y="0"/>
                  </a:lnTo>
                  <a:lnTo>
                    <a:pt x="2678049" y="814070"/>
                  </a:lnTo>
                  <a:lnTo>
                    <a:pt x="0" y="814070"/>
                  </a:ln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0" y="9906000"/>
            <a:ext cx="18287997" cy="381000"/>
            <a:chOff x="0" y="0"/>
            <a:chExt cx="24383996" cy="508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4384000" cy="508000"/>
            </a:xfrm>
            <a:custGeom>
              <a:avLst/>
              <a:gdLst/>
              <a:ahLst/>
              <a:cxnLst/>
              <a:rect r="r" b="b" t="t" l="l"/>
              <a:pathLst>
                <a:path h="508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508000"/>
                  </a:lnTo>
                  <a:lnTo>
                    <a:pt x="0" y="508000"/>
                  </a:lnTo>
                </a:path>
              </a:pathLst>
            </a:custGeom>
            <a:solidFill>
              <a:srgbClr val="DFDFDF"/>
            </a:solid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0" y="0"/>
            <a:ext cx="18288000" cy="1066802"/>
          </a:xfrm>
          <a:custGeom>
            <a:avLst/>
            <a:gdLst/>
            <a:ahLst/>
            <a:cxnLst/>
            <a:rect r="r" b="b" t="t" l="l"/>
            <a:pathLst>
              <a:path h="1066802" w="18288000">
                <a:moveTo>
                  <a:pt x="0" y="0"/>
                </a:moveTo>
                <a:lnTo>
                  <a:pt x="18288000" y="0"/>
                </a:lnTo>
                <a:lnTo>
                  <a:pt x="18288000" y="1066802"/>
                </a:lnTo>
                <a:lnTo>
                  <a:pt x="0" y="10668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904359" r="-1799" b="-38262"/>
            </a:stretch>
          </a:blipFill>
        </p:spPr>
      </p:sp>
      <p:sp>
        <p:nvSpPr>
          <p:cNvPr name="AutoShape 8" id="8"/>
          <p:cNvSpPr/>
          <p:nvPr/>
        </p:nvSpPr>
        <p:spPr>
          <a:xfrm rot="3577">
            <a:off x="-9530" y="1066802"/>
            <a:ext cx="18307060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 rot="3577">
            <a:off x="-9530" y="9909376"/>
            <a:ext cx="18307060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1028700" y="1652036"/>
            <a:ext cx="7624782" cy="5793942"/>
          </a:xfrm>
          <a:custGeom>
            <a:avLst/>
            <a:gdLst/>
            <a:ahLst/>
            <a:cxnLst/>
            <a:rect r="r" b="b" t="t" l="l"/>
            <a:pathLst>
              <a:path h="5793942" w="7624782">
                <a:moveTo>
                  <a:pt x="0" y="0"/>
                </a:moveTo>
                <a:lnTo>
                  <a:pt x="7624782" y="0"/>
                </a:lnTo>
                <a:lnTo>
                  <a:pt x="7624782" y="5793942"/>
                </a:lnTo>
                <a:lnTo>
                  <a:pt x="0" y="579394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348740" y="9954469"/>
            <a:ext cx="3931920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>
                <a:solidFill>
                  <a:srgbClr val="373737"/>
                </a:solidFill>
                <a:latin typeface="Roboto Condensed Light"/>
              </a:rPr>
              <a:t>Anindya Sinha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007340" y="9942195"/>
            <a:ext cx="3931920" cy="3007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160"/>
              </a:lnSpc>
            </a:pPr>
            <a:r>
              <a:rPr lang="en-US" sz="1800">
                <a:solidFill>
                  <a:srgbClr val="373737"/>
                </a:solidFill>
                <a:latin typeface="Roboto Condensed Bold"/>
              </a:rPr>
              <a:t>‹#›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144000" y="1690136"/>
            <a:ext cx="8521649" cy="9883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77240" indent="-388620" lvl="1">
              <a:lnSpc>
                <a:spcPts val="3888"/>
              </a:lnSpc>
              <a:buFont typeface="Arial"/>
              <a:buChar char="•"/>
            </a:pPr>
            <a:r>
              <a:rPr lang="en-US" sz="3600">
                <a:solidFill>
                  <a:srgbClr val="212121"/>
                </a:solidFill>
                <a:latin typeface="Roboto Condensed"/>
              </a:rPr>
              <a:t>Select </a:t>
            </a:r>
            <a:r>
              <a:rPr lang="en-US" sz="3600">
                <a:solidFill>
                  <a:srgbClr val="212121"/>
                </a:solidFill>
                <a:latin typeface="Roboto Condensed Bold"/>
              </a:rPr>
              <a:t>Finish partitioning and write changes to disk</a:t>
            </a:r>
            <a:r>
              <a:rPr lang="en-US" sz="3600">
                <a:solidFill>
                  <a:srgbClr val="212121"/>
                </a:solidFill>
                <a:latin typeface="Roboto Condensed"/>
              </a:rPr>
              <a:t> and continue.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055541" y="9953625"/>
            <a:ext cx="6687820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60"/>
              </a:lnSpc>
            </a:pPr>
            <a:r>
              <a:rPr lang="en-US" sz="1800">
                <a:solidFill>
                  <a:srgbClr val="373737"/>
                </a:solidFill>
                <a:latin typeface="Roboto Condensed Light"/>
              </a:rPr>
              <a:t>#2101CS632 </a:t>
            </a:r>
            <a:r>
              <a:rPr lang="en-US" sz="1800">
                <a:solidFill>
                  <a:srgbClr val="373737"/>
                </a:solidFill>
                <a:sym typeface="Roboto Condensed"/>
              </a:rPr>
              <a:t></a:t>
            </a:r>
            <a:r>
              <a:rPr lang="en-US" sz="1800">
                <a:solidFill>
                  <a:srgbClr val="373737"/>
                </a:solidFill>
                <a:latin typeface="Roboto Condensed Light"/>
              </a:rPr>
              <a:t>   Practical 1 – PERFORM VARIOUS COMMANDS IN LINUX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16000" y="194502"/>
            <a:ext cx="17856000" cy="725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08"/>
              </a:lnSpc>
            </a:pPr>
            <a:r>
              <a:rPr lang="en-US" sz="5100">
                <a:solidFill>
                  <a:srgbClr val="373737"/>
                </a:solidFill>
                <a:latin typeface="Roboto Condensed Bold"/>
              </a:rPr>
              <a:t>Setting up Kali in VMware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082695" y="9071290"/>
            <a:ext cx="2008533" cy="610567"/>
          </a:xfrm>
          <a:custGeom>
            <a:avLst/>
            <a:gdLst/>
            <a:ahLst/>
            <a:cxnLst/>
            <a:rect r="r" b="b" t="t" l="l"/>
            <a:pathLst>
              <a:path h="610567" w="2008533">
                <a:moveTo>
                  <a:pt x="0" y="0"/>
                </a:moveTo>
                <a:lnTo>
                  <a:pt x="2008533" y="0"/>
                </a:lnTo>
                <a:lnTo>
                  <a:pt x="2008533" y="610568"/>
                </a:lnTo>
                <a:lnTo>
                  <a:pt x="0" y="6105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6082697" y="9071290"/>
            <a:ext cx="2008533" cy="610566"/>
            <a:chOff x="0" y="0"/>
            <a:chExt cx="2678044" cy="81408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678049" cy="814070"/>
            </a:xfrm>
            <a:custGeom>
              <a:avLst/>
              <a:gdLst/>
              <a:ahLst/>
              <a:cxnLst/>
              <a:rect r="r" b="b" t="t" l="l"/>
              <a:pathLst>
                <a:path h="814070" w="2678049">
                  <a:moveTo>
                    <a:pt x="0" y="0"/>
                  </a:moveTo>
                  <a:lnTo>
                    <a:pt x="2678049" y="0"/>
                  </a:lnTo>
                  <a:lnTo>
                    <a:pt x="2678049" y="814070"/>
                  </a:lnTo>
                  <a:lnTo>
                    <a:pt x="0" y="814070"/>
                  </a:ln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0" y="9906000"/>
            <a:ext cx="18287997" cy="381000"/>
            <a:chOff x="0" y="0"/>
            <a:chExt cx="24383996" cy="508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4384000" cy="508000"/>
            </a:xfrm>
            <a:custGeom>
              <a:avLst/>
              <a:gdLst/>
              <a:ahLst/>
              <a:cxnLst/>
              <a:rect r="r" b="b" t="t" l="l"/>
              <a:pathLst>
                <a:path h="508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508000"/>
                  </a:lnTo>
                  <a:lnTo>
                    <a:pt x="0" y="508000"/>
                  </a:lnTo>
                </a:path>
              </a:pathLst>
            </a:custGeom>
            <a:solidFill>
              <a:srgbClr val="DFDFDF"/>
            </a:solid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0" y="0"/>
            <a:ext cx="18288000" cy="1066802"/>
          </a:xfrm>
          <a:custGeom>
            <a:avLst/>
            <a:gdLst/>
            <a:ahLst/>
            <a:cxnLst/>
            <a:rect r="r" b="b" t="t" l="l"/>
            <a:pathLst>
              <a:path h="1066802" w="18288000">
                <a:moveTo>
                  <a:pt x="0" y="0"/>
                </a:moveTo>
                <a:lnTo>
                  <a:pt x="18288000" y="0"/>
                </a:lnTo>
                <a:lnTo>
                  <a:pt x="18288000" y="1066802"/>
                </a:lnTo>
                <a:lnTo>
                  <a:pt x="0" y="10668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904359" r="-1799" b="-38262"/>
            </a:stretch>
          </a:blipFill>
        </p:spPr>
      </p:sp>
      <p:sp>
        <p:nvSpPr>
          <p:cNvPr name="AutoShape 8" id="8"/>
          <p:cNvSpPr/>
          <p:nvPr/>
        </p:nvSpPr>
        <p:spPr>
          <a:xfrm rot="3577">
            <a:off x="-9530" y="1066802"/>
            <a:ext cx="18307060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 rot="3577">
            <a:off x="-9530" y="9909376"/>
            <a:ext cx="18307060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1028700" y="1652036"/>
            <a:ext cx="7681243" cy="5791679"/>
          </a:xfrm>
          <a:custGeom>
            <a:avLst/>
            <a:gdLst/>
            <a:ahLst/>
            <a:cxnLst/>
            <a:rect r="r" b="b" t="t" l="l"/>
            <a:pathLst>
              <a:path h="5791679" w="7681243">
                <a:moveTo>
                  <a:pt x="0" y="0"/>
                </a:moveTo>
                <a:lnTo>
                  <a:pt x="7681243" y="0"/>
                </a:lnTo>
                <a:lnTo>
                  <a:pt x="7681243" y="5791679"/>
                </a:lnTo>
                <a:lnTo>
                  <a:pt x="0" y="579167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348740" y="9954469"/>
            <a:ext cx="3931920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>
                <a:solidFill>
                  <a:srgbClr val="373737"/>
                </a:solidFill>
                <a:latin typeface="Roboto Condensed Light"/>
              </a:rPr>
              <a:t>Anindya Sinha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007340" y="9942195"/>
            <a:ext cx="3931920" cy="3007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160"/>
              </a:lnSpc>
            </a:pPr>
            <a:r>
              <a:rPr lang="en-US" sz="1800">
                <a:solidFill>
                  <a:srgbClr val="373737"/>
                </a:solidFill>
                <a:latin typeface="Roboto Condensed Bold"/>
              </a:rPr>
              <a:t>‹#›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144000" y="1690136"/>
            <a:ext cx="8521649" cy="5025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77240" indent="-388620" lvl="1">
              <a:lnSpc>
                <a:spcPts val="3888"/>
              </a:lnSpc>
              <a:buFont typeface="Arial"/>
              <a:buChar char="•"/>
            </a:pPr>
            <a:r>
              <a:rPr lang="en-US" sz="3600">
                <a:solidFill>
                  <a:srgbClr val="212121"/>
                </a:solidFill>
                <a:latin typeface="Roboto Condensed"/>
              </a:rPr>
              <a:t>Select ‘Yes’ and continue.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055541" y="9953625"/>
            <a:ext cx="6687820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60"/>
              </a:lnSpc>
            </a:pPr>
            <a:r>
              <a:rPr lang="en-US" sz="1800">
                <a:solidFill>
                  <a:srgbClr val="373737"/>
                </a:solidFill>
                <a:latin typeface="Roboto Condensed Light"/>
              </a:rPr>
              <a:t>#2101CS632 </a:t>
            </a:r>
            <a:r>
              <a:rPr lang="en-US" sz="1800">
                <a:solidFill>
                  <a:srgbClr val="373737"/>
                </a:solidFill>
                <a:sym typeface="Roboto Condensed"/>
              </a:rPr>
              <a:t></a:t>
            </a:r>
            <a:r>
              <a:rPr lang="en-US" sz="1800">
                <a:solidFill>
                  <a:srgbClr val="373737"/>
                </a:solidFill>
                <a:latin typeface="Roboto Condensed Light"/>
              </a:rPr>
              <a:t>   Practical 1 – PERFORM VARIOUS COMMANDS IN LINUX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16000" y="194502"/>
            <a:ext cx="17856000" cy="725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08"/>
              </a:lnSpc>
            </a:pPr>
            <a:r>
              <a:rPr lang="en-US" sz="5100">
                <a:solidFill>
                  <a:srgbClr val="373737"/>
                </a:solidFill>
                <a:latin typeface="Roboto Condensed Bold"/>
              </a:rPr>
              <a:t>Setting up Kali in VMware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082695" y="9071290"/>
            <a:ext cx="2008533" cy="610567"/>
          </a:xfrm>
          <a:custGeom>
            <a:avLst/>
            <a:gdLst/>
            <a:ahLst/>
            <a:cxnLst/>
            <a:rect r="r" b="b" t="t" l="l"/>
            <a:pathLst>
              <a:path h="610567" w="2008533">
                <a:moveTo>
                  <a:pt x="0" y="0"/>
                </a:moveTo>
                <a:lnTo>
                  <a:pt x="2008533" y="0"/>
                </a:lnTo>
                <a:lnTo>
                  <a:pt x="2008533" y="610568"/>
                </a:lnTo>
                <a:lnTo>
                  <a:pt x="0" y="6105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6082697" y="9071290"/>
            <a:ext cx="2008533" cy="610566"/>
            <a:chOff x="0" y="0"/>
            <a:chExt cx="2678044" cy="81408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678049" cy="814070"/>
            </a:xfrm>
            <a:custGeom>
              <a:avLst/>
              <a:gdLst/>
              <a:ahLst/>
              <a:cxnLst/>
              <a:rect r="r" b="b" t="t" l="l"/>
              <a:pathLst>
                <a:path h="814070" w="2678049">
                  <a:moveTo>
                    <a:pt x="0" y="0"/>
                  </a:moveTo>
                  <a:lnTo>
                    <a:pt x="2678049" y="0"/>
                  </a:lnTo>
                  <a:lnTo>
                    <a:pt x="2678049" y="814070"/>
                  </a:lnTo>
                  <a:lnTo>
                    <a:pt x="0" y="814070"/>
                  </a:ln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0" y="9906000"/>
            <a:ext cx="18287997" cy="381000"/>
            <a:chOff x="0" y="0"/>
            <a:chExt cx="24383996" cy="508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4384000" cy="508000"/>
            </a:xfrm>
            <a:custGeom>
              <a:avLst/>
              <a:gdLst/>
              <a:ahLst/>
              <a:cxnLst/>
              <a:rect r="r" b="b" t="t" l="l"/>
              <a:pathLst>
                <a:path h="508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508000"/>
                  </a:lnTo>
                  <a:lnTo>
                    <a:pt x="0" y="508000"/>
                  </a:lnTo>
                </a:path>
              </a:pathLst>
            </a:custGeom>
            <a:solidFill>
              <a:srgbClr val="DFDFDF"/>
            </a:solid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0" y="0"/>
            <a:ext cx="18288000" cy="1066802"/>
          </a:xfrm>
          <a:custGeom>
            <a:avLst/>
            <a:gdLst/>
            <a:ahLst/>
            <a:cxnLst/>
            <a:rect r="r" b="b" t="t" l="l"/>
            <a:pathLst>
              <a:path h="1066802" w="18288000">
                <a:moveTo>
                  <a:pt x="0" y="0"/>
                </a:moveTo>
                <a:lnTo>
                  <a:pt x="18288000" y="0"/>
                </a:lnTo>
                <a:lnTo>
                  <a:pt x="18288000" y="1066802"/>
                </a:lnTo>
                <a:lnTo>
                  <a:pt x="0" y="10668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904359" r="-1799" b="-38262"/>
            </a:stretch>
          </a:blipFill>
        </p:spPr>
      </p:sp>
      <p:sp>
        <p:nvSpPr>
          <p:cNvPr name="AutoShape 8" id="8"/>
          <p:cNvSpPr/>
          <p:nvPr/>
        </p:nvSpPr>
        <p:spPr>
          <a:xfrm rot="3577">
            <a:off x="-9530" y="1066802"/>
            <a:ext cx="18307060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 rot="3577">
            <a:off x="-9530" y="9909376"/>
            <a:ext cx="18307060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1028700" y="1652036"/>
            <a:ext cx="7718384" cy="5780337"/>
          </a:xfrm>
          <a:custGeom>
            <a:avLst/>
            <a:gdLst/>
            <a:ahLst/>
            <a:cxnLst/>
            <a:rect r="r" b="b" t="t" l="l"/>
            <a:pathLst>
              <a:path h="5780337" w="7718384">
                <a:moveTo>
                  <a:pt x="0" y="0"/>
                </a:moveTo>
                <a:lnTo>
                  <a:pt x="7718384" y="0"/>
                </a:lnTo>
                <a:lnTo>
                  <a:pt x="7718384" y="5780337"/>
                </a:lnTo>
                <a:lnTo>
                  <a:pt x="0" y="578033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348740" y="9954469"/>
            <a:ext cx="3931920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>
                <a:solidFill>
                  <a:srgbClr val="373737"/>
                </a:solidFill>
                <a:latin typeface="Roboto Condensed Light"/>
              </a:rPr>
              <a:t>Anindya Sinha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007340" y="9942195"/>
            <a:ext cx="3931920" cy="3007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160"/>
              </a:lnSpc>
            </a:pPr>
            <a:r>
              <a:rPr lang="en-US" sz="1800">
                <a:solidFill>
                  <a:srgbClr val="373737"/>
                </a:solidFill>
                <a:latin typeface="Roboto Condensed Bold"/>
              </a:rPr>
              <a:t>‹#›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144000" y="1690136"/>
            <a:ext cx="8521649" cy="14740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77240" indent="-388620" lvl="1">
              <a:lnSpc>
                <a:spcPts val="3888"/>
              </a:lnSpc>
              <a:buFont typeface="Arial"/>
              <a:buChar char="•"/>
            </a:pPr>
            <a:r>
              <a:rPr lang="en-US" sz="3600">
                <a:solidFill>
                  <a:srgbClr val="212121"/>
                </a:solidFill>
                <a:latin typeface="Roboto Condensed"/>
              </a:rPr>
              <a:t>Now you can choose the desktop environment for your Kali Linux. I am using XFCE, so I will select that.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055541" y="9953625"/>
            <a:ext cx="6687820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60"/>
              </a:lnSpc>
            </a:pPr>
            <a:r>
              <a:rPr lang="en-US" sz="1800">
                <a:solidFill>
                  <a:srgbClr val="373737"/>
                </a:solidFill>
                <a:latin typeface="Roboto Condensed Light"/>
              </a:rPr>
              <a:t>#2101CS632 </a:t>
            </a:r>
            <a:r>
              <a:rPr lang="en-US" sz="1800">
                <a:solidFill>
                  <a:srgbClr val="373737"/>
                </a:solidFill>
                <a:sym typeface="Roboto Condensed"/>
              </a:rPr>
              <a:t></a:t>
            </a:r>
            <a:r>
              <a:rPr lang="en-US" sz="1800">
                <a:solidFill>
                  <a:srgbClr val="373737"/>
                </a:solidFill>
                <a:latin typeface="Roboto Condensed Light"/>
              </a:rPr>
              <a:t>   Practical 1 – PERFORM VARIOUS COMMANDS IN LINUX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16000" y="194502"/>
            <a:ext cx="17856000" cy="725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08"/>
              </a:lnSpc>
            </a:pPr>
            <a:r>
              <a:rPr lang="en-US" sz="5100">
                <a:solidFill>
                  <a:srgbClr val="373737"/>
                </a:solidFill>
                <a:latin typeface="Roboto Condensed Bold"/>
              </a:rPr>
              <a:t>Setting up Kali in VMware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082695" y="9071290"/>
            <a:ext cx="2008533" cy="610567"/>
          </a:xfrm>
          <a:custGeom>
            <a:avLst/>
            <a:gdLst/>
            <a:ahLst/>
            <a:cxnLst/>
            <a:rect r="r" b="b" t="t" l="l"/>
            <a:pathLst>
              <a:path h="610567" w="2008533">
                <a:moveTo>
                  <a:pt x="0" y="0"/>
                </a:moveTo>
                <a:lnTo>
                  <a:pt x="2008533" y="0"/>
                </a:lnTo>
                <a:lnTo>
                  <a:pt x="2008533" y="610568"/>
                </a:lnTo>
                <a:lnTo>
                  <a:pt x="0" y="6105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6082697" y="9071290"/>
            <a:ext cx="2008533" cy="610566"/>
            <a:chOff x="0" y="0"/>
            <a:chExt cx="2678044" cy="81408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678049" cy="814070"/>
            </a:xfrm>
            <a:custGeom>
              <a:avLst/>
              <a:gdLst/>
              <a:ahLst/>
              <a:cxnLst/>
              <a:rect r="r" b="b" t="t" l="l"/>
              <a:pathLst>
                <a:path h="814070" w="2678049">
                  <a:moveTo>
                    <a:pt x="0" y="0"/>
                  </a:moveTo>
                  <a:lnTo>
                    <a:pt x="2678049" y="0"/>
                  </a:lnTo>
                  <a:lnTo>
                    <a:pt x="2678049" y="814070"/>
                  </a:lnTo>
                  <a:lnTo>
                    <a:pt x="0" y="814070"/>
                  </a:ln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0" y="9906000"/>
            <a:ext cx="18287997" cy="381000"/>
            <a:chOff x="0" y="0"/>
            <a:chExt cx="24383996" cy="508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4384000" cy="508000"/>
            </a:xfrm>
            <a:custGeom>
              <a:avLst/>
              <a:gdLst/>
              <a:ahLst/>
              <a:cxnLst/>
              <a:rect r="r" b="b" t="t" l="l"/>
              <a:pathLst>
                <a:path h="508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508000"/>
                  </a:lnTo>
                  <a:lnTo>
                    <a:pt x="0" y="508000"/>
                  </a:lnTo>
                </a:path>
              </a:pathLst>
            </a:custGeom>
            <a:solidFill>
              <a:srgbClr val="DFDFDF"/>
            </a:solid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0" y="0"/>
            <a:ext cx="18288000" cy="1066802"/>
          </a:xfrm>
          <a:custGeom>
            <a:avLst/>
            <a:gdLst/>
            <a:ahLst/>
            <a:cxnLst/>
            <a:rect r="r" b="b" t="t" l="l"/>
            <a:pathLst>
              <a:path h="1066802" w="18288000">
                <a:moveTo>
                  <a:pt x="0" y="0"/>
                </a:moveTo>
                <a:lnTo>
                  <a:pt x="18288000" y="0"/>
                </a:lnTo>
                <a:lnTo>
                  <a:pt x="18288000" y="1066802"/>
                </a:lnTo>
                <a:lnTo>
                  <a:pt x="0" y="10668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904359" r="-1799" b="-38262"/>
            </a:stretch>
          </a:blipFill>
        </p:spPr>
      </p:sp>
      <p:sp>
        <p:nvSpPr>
          <p:cNvPr name="AutoShape 8" id="8"/>
          <p:cNvSpPr/>
          <p:nvPr/>
        </p:nvSpPr>
        <p:spPr>
          <a:xfrm rot="3577">
            <a:off x="-9530" y="1066802"/>
            <a:ext cx="18307060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 rot="3577">
            <a:off x="-9530" y="9909376"/>
            <a:ext cx="18307060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1028700" y="1652036"/>
            <a:ext cx="7671336" cy="5787148"/>
          </a:xfrm>
          <a:custGeom>
            <a:avLst/>
            <a:gdLst/>
            <a:ahLst/>
            <a:cxnLst/>
            <a:rect r="r" b="b" t="t" l="l"/>
            <a:pathLst>
              <a:path h="5787148" w="7671336">
                <a:moveTo>
                  <a:pt x="0" y="0"/>
                </a:moveTo>
                <a:lnTo>
                  <a:pt x="7671336" y="0"/>
                </a:lnTo>
                <a:lnTo>
                  <a:pt x="7671336" y="5787148"/>
                </a:lnTo>
                <a:lnTo>
                  <a:pt x="0" y="578714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348740" y="9954469"/>
            <a:ext cx="3931920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>
                <a:solidFill>
                  <a:srgbClr val="373737"/>
                </a:solidFill>
                <a:latin typeface="Roboto Condensed Light"/>
              </a:rPr>
              <a:t>Anindya Sinha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007340" y="9942195"/>
            <a:ext cx="3931920" cy="3007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160"/>
              </a:lnSpc>
            </a:pPr>
            <a:r>
              <a:rPr lang="en-US" sz="1800">
                <a:solidFill>
                  <a:srgbClr val="373737"/>
                </a:solidFill>
                <a:latin typeface="Roboto Condensed Bold"/>
              </a:rPr>
              <a:t>‹#›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144000" y="1690136"/>
            <a:ext cx="8521649" cy="14740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77240" indent="-388620" lvl="1">
              <a:lnSpc>
                <a:spcPts val="3888"/>
              </a:lnSpc>
              <a:buFont typeface="Arial"/>
              <a:buChar char="•"/>
            </a:pPr>
            <a:r>
              <a:rPr lang="en-US" sz="3600">
                <a:solidFill>
                  <a:srgbClr val="212121"/>
                </a:solidFill>
                <a:latin typeface="Roboto Condensed"/>
              </a:rPr>
              <a:t>At this stage, let’s proceed by installing the GRUB bootloader. Simply click ‘Yes’ and continue.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055541" y="9953625"/>
            <a:ext cx="6687820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60"/>
              </a:lnSpc>
            </a:pPr>
            <a:r>
              <a:rPr lang="en-US" sz="1800">
                <a:solidFill>
                  <a:srgbClr val="373737"/>
                </a:solidFill>
                <a:latin typeface="Roboto Condensed Light"/>
              </a:rPr>
              <a:t>#2101CS632 </a:t>
            </a:r>
            <a:r>
              <a:rPr lang="en-US" sz="1800">
                <a:solidFill>
                  <a:srgbClr val="373737"/>
                </a:solidFill>
                <a:sym typeface="Roboto Condensed"/>
              </a:rPr>
              <a:t></a:t>
            </a:r>
            <a:r>
              <a:rPr lang="en-US" sz="1800">
                <a:solidFill>
                  <a:srgbClr val="373737"/>
                </a:solidFill>
                <a:latin typeface="Roboto Condensed Light"/>
              </a:rPr>
              <a:t>   Practical 1 – PERFORM VARIOUS COMMANDS IN LINUX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16000" y="194502"/>
            <a:ext cx="17856000" cy="725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08"/>
              </a:lnSpc>
            </a:pPr>
            <a:r>
              <a:rPr lang="en-US" sz="5100">
                <a:solidFill>
                  <a:srgbClr val="373737"/>
                </a:solidFill>
                <a:latin typeface="Roboto Condensed Bold"/>
              </a:rPr>
              <a:t>Setting up Kali in VMware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082695" y="9071290"/>
            <a:ext cx="2008533" cy="610567"/>
          </a:xfrm>
          <a:custGeom>
            <a:avLst/>
            <a:gdLst/>
            <a:ahLst/>
            <a:cxnLst/>
            <a:rect r="r" b="b" t="t" l="l"/>
            <a:pathLst>
              <a:path h="610567" w="2008533">
                <a:moveTo>
                  <a:pt x="0" y="0"/>
                </a:moveTo>
                <a:lnTo>
                  <a:pt x="2008533" y="0"/>
                </a:lnTo>
                <a:lnTo>
                  <a:pt x="2008533" y="610568"/>
                </a:lnTo>
                <a:lnTo>
                  <a:pt x="0" y="6105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6082697" y="9071290"/>
            <a:ext cx="2008533" cy="610566"/>
            <a:chOff x="0" y="0"/>
            <a:chExt cx="2678044" cy="81408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678049" cy="814070"/>
            </a:xfrm>
            <a:custGeom>
              <a:avLst/>
              <a:gdLst/>
              <a:ahLst/>
              <a:cxnLst/>
              <a:rect r="r" b="b" t="t" l="l"/>
              <a:pathLst>
                <a:path h="814070" w="2678049">
                  <a:moveTo>
                    <a:pt x="0" y="0"/>
                  </a:moveTo>
                  <a:lnTo>
                    <a:pt x="2678049" y="0"/>
                  </a:lnTo>
                  <a:lnTo>
                    <a:pt x="2678049" y="814070"/>
                  </a:lnTo>
                  <a:lnTo>
                    <a:pt x="0" y="814070"/>
                  </a:ln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0" y="9906000"/>
            <a:ext cx="18287997" cy="381000"/>
            <a:chOff x="0" y="0"/>
            <a:chExt cx="24383996" cy="508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4384000" cy="508000"/>
            </a:xfrm>
            <a:custGeom>
              <a:avLst/>
              <a:gdLst/>
              <a:ahLst/>
              <a:cxnLst/>
              <a:rect r="r" b="b" t="t" l="l"/>
              <a:pathLst>
                <a:path h="508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508000"/>
                  </a:lnTo>
                  <a:lnTo>
                    <a:pt x="0" y="508000"/>
                  </a:lnTo>
                </a:path>
              </a:pathLst>
            </a:custGeom>
            <a:solidFill>
              <a:srgbClr val="DFDFDF"/>
            </a:solid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0" y="0"/>
            <a:ext cx="18288000" cy="1066802"/>
          </a:xfrm>
          <a:custGeom>
            <a:avLst/>
            <a:gdLst/>
            <a:ahLst/>
            <a:cxnLst/>
            <a:rect r="r" b="b" t="t" l="l"/>
            <a:pathLst>
              <a:path h="1066802" w="18288000">
                <a:moveTo>
                  <a:pt x="0" y="0"/>
                </a:moveTo>
                <a:lnTo>
                  <a:pt x="18288000" y="0"/>
                </a:lnTo>
                <a:lnTo>
                  <a:pt x="18288000" y="1066802"/>
                </a:lnTo>
                <a:lnTo>
                  <a:pt x="0" y="10668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904359" r="-1799" b="-38262"/>
            </a:stretch>
          </a:blipFill>
        </p:spPr>
      </p:sp>
      <p:sp>
        <p:nvSpPr>
          <p:cNvPr name="AutoShape 8" id="8"/>
          <p:cNvSpPr/>
          <p:nvPr/>
        </p:nvSpPr>
        <p:spPr>
          <a:xfrm rot="3577">
            <a:off x="-9530" y="1066802"/>
            <a:ext cx="18307060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 rot="3577">
            <a:off x="-9530" y="9909376"/>
            <a:ext cx="18307060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1028700" y="1652036"/>
            <a:ext cx="7694452" cy="5784880"/>
          </a:xfrm>
          <a:custGeom>
            <a:avLst/>
            <a:gdLst/>
            <a:ahLst/>
            <a:cxnLst/>
            <a:rect r="r" b="b" t="t" l="l"/>
            <a:pathLst>
              <a:path h="5784880" w="7694452">
                <a:moveTo>
                  <a:pt x="0" y="0"/>
                </a:moveTo>
                <a:lnTo>
                  <a:pt x="7694452" y="0"/>
                </a:lnTo>
                <a:lnTo>
                  <a:pt x="7694452" y="5784880"/>
                </a:lnTo>
                <a:lnTo>
                  <a:pt x="0" y="57848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348740" y="9954469"/>
            <a:ext cx="3931920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>
                <a:solidFill>
                  <a:srgbClr val="373737"/>
                </a:solidFill>
                <a:latin typeface="Roboto Condensed Light"/>
              </a:rPr>
              <a:t>Anindya Sinha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007340" y="9942195"/>
            <a:ext cx="3931920" cy="3007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160"/>
              </a:lnSpc>
            </a:pPr>
            <a:r>
              <a:rPr lang="en-US" sz="1800">
                <a:solidFill>
                  <a:srgbClr val="373737"/>
                </a:solidFill>
                <a:latin typeface="Roboto Condensed Bold"/>
              </a:rPr>
              <a:t>‹#›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144000" y="1690136"/>
            <a:ext cx="8521649" cy="9883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77240" indent="-388620" lvl="1">
              <a:lnSpc>
                <a:spcPts val="3888"/>
              </a:lnSpc>
              <a:buFont typeface="Arial"/>
              <a:buChar char="•"/>
            </a:pPr>
            <a:r>
              <a:rPr lang="en-US" sz="3600">
                <a:solidFill>
                  <a:srgbClr val="212121"/>
                </a:solidFill>
                <a:latin typeface="Roboto Condensed"/>
              </a:rPr>
              <a:t>Select your disk and proceed by clicking Continue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055541" y="9953625"/>
            <a:ext cx="6687820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60"/>
              </a:lnSpc>
            </a:pPr>
            <a:r>
              <a:rPr lang="en-US" sz="1800">
                <a:solidFill>
                  <a:srgbClr val="373737"/>
                </a:solidFill>
                <a:latin typeface="Roboto Condensed Light"/>
              </a:rPr>
              <a:t>#2101CS632 </a:t>
            </a:r>
            <a:r>
              <a:rPr lang="en-US" sz="1800">
                <a:solidFill>
                  <a:srgbClr val="373737"/>
                </a:solidFill>
                <a:sym typeface="Roboto Condensed"/>
              </a:rPr>
              <a:t></a:t>
            </a:r>
            <a:r>
              <a:rPr lang="en-US" sz="1800">
                <a:solidFill>
                  <a:srgbClr val="373737"/>
                </a:solidFill>
                <a:latin typeface="Roboto Condensed Light"/>
              </a:rPr>
              <a:t>   Practical 1 – PERFORM VARIOUS COMMANDS IN LINUX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16000" y="194502"/>
            <a:ext cx="17856000" cy="725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08"/>
              </a:lnSpc>
            </a:pPr>
            <a:r>
              <a:rPr lang="en-US" sz="5100">
                <a:solidFill>
                  <a:srgbClr val="373737"/>
                </a:solidFill>
                <a:latin typeface="Roboto Condensed Bold"/>
              </a:rPr>
              <a:t>Setting up Kali in VMware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082695" y="9071290"/>
            <a:ext cx="2008533" cy="610567"/>
          </a:xfrm>
          <a:custGeom>
            <a:avLst/>
            <a:gdLst/>
            <a:ahLst/>
            <a:cxnLst/>
            <a:rect r="r" b="b" t="t" l="l"/>
            <a:pathLst>
              <a:path h="610567" w="2008533">
                <a:moveTo>
                  <a:pt x="0" y="0"/>
                </a:moveTo>
                <a:lnTo>
                  <a:pt x="2008533" y="0"/>
                </a:lnTo>
                <a:lnTo>
                  <a:pt x="2008533" y="610568"/>
                </a:lnTo>
                <a:lnTo>
                  <a:pt x="0" y="6105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6082697" y="9071290"/>
            <a:ext cx="2008533" cy="610566"/>
            <a:chOff x="0" y="0"/>
            <a:chExt cx="2678044" cy="81408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678049" cy="814070"/>
            </a:xfrm>
            <a:custGeom>
              <a:avLst/>
              <a:gdLst/>
              <a:ahLst/>
              <a:cxnLst/>
              <a:rect r="r" b="b" t="t" l="l"/>
              <a:pathLst>
                <a:path h="814070" w="2678049">
                  <a:moveTo>
                    <a:pt x="0" y="0"/>
                  </a:moveTo>
                  <a:lnTo>
                    <a:pt x="2678049" y="0"/>
                  </a:lnTo>
                  <a:lnTo>
                    <a:pt x="2678049" y="814070"/>
                  </a:lnTo>
                  <a:lnTo>
                    <a:pt x="0" y="814070"/>
                  </a:ln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0" y="9906000"/>
            <a:ext cx="18287997" cy="381000"/>
            <a:chOff x="0" y="0"/>
            <a:chExt cx="24383996" cy="508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4384000" cy="508000"/>
            </a:xfrm>
            <a:custGeom>
              <a:avLst/>
              <a:gdLst/>
              <a:ahLst/>
              <a:cxnLst/>
              <a:rect r="r" b="b" t="t" l="l"/>
              <a:pathLst>
                <a:path h="508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508000"/>
                  </a:lnTo>
                  <a:lnTo>
                    <a:pt x="0" y="508000"/>
                  </a:lnTo>
                </a:path>
              </a:pathLst>
            </a:custGeom>
            <a:solidFill>
              <a:srgbClr val="DFDFDF"/>
            </a:solid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0" y="0"/>
            <a:ext cx="18288000" cy="1066802"/>
          </a:xfrm>
          <a:custGeom>
            <a:avLst/>
            <a:gdLst/>
            <a:ahLst/>
            <a:cxnLst/>
            <a:rect r="r" b="b" t="t" l="l"/>
            <a:pathLst>
              <a:path h="1066802" w="18288000">
                <a:moveTo>
                  <a:pt x="0" y="0"/>
                </a:moveTo>
                <a:lnTo>
                  <a:pt x="18288000" y="0"/>
                </a:lnTo>
                <a:lnTo>
                  <a:pt x="18288000" y="1066802"/>
                </a:lnTo>
                <a:lnTo>
                  <a:pt x="0" y="10668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904359" r="-1799" b="-38262"/>
            </a:stretch>
          </a:blipFill>
        </p:spPr>
      </p:sp>
      <p:sp>
        <p:nvSpPr>
          <p:cNvPr name="AutoShape 8" id="8"/>
          <p:cNvSpPr/>
          <p:nvPr/>
        </p:nvSpPr>
        <p:spPr>
          <a:xfrm rot="3577">
            <a:off x="-9530" y="1066802"/>
            <a:ext cx="18307060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 rot="3577">
            <a:off x="-9530" y="9909376"/>
            <a:ext cx="18307060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1028700" y="1652036"/>
            <a:ext cx="7706396" cy="5782609"/>
          </a:xfrm>
          <a:custGeom>
            <a:avLst/>
            <a:gdLst/>
            <a:ahLst/>
            <a:cxnLst/>
            <a:rect r="r" b="b" t="t" l="l"/>
            <a:pathLst>
              <a:path h="5782609" w="7706396">
                <a:moveTo>
                  <a:pt x="0" y="0"/>
                </a:moveTo>
                <a:lnTo>
                  <a:pt x="7706396" y="0"/>
                </a:lnTo>
                <a:lnTo>
                  <a:pt x="7706396" y="5782609"/>
                </a:lnTo>
                <a:lnTo>
                  <a:pt x="0" y="578260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348740" y="9954469"/>
            <a:ext cx="3931920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>
                <a:solidFill>
                  <a:srgbClr val="373737"/>
                </a:solidFill>
                <a:latin typeface="Roboto Condensed Light"/>
              </a:rPr>
              <a:t>Anindya Sinha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007340" y="9942195"/>
            <a:ext cx="3931920" cy="3007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160"/>
              </a:lnSpc>
            </a:pPr>
            <a:r>
              <a:rPr lang="en-US" sz="1800">
                <a:solidFill>
                  <a:srgbClr val="373737"/>
                </a:solidFill>
                <a:latin typeface="Roboto Condensed Bold"/>
              </a:rPr>
              <a:t>‹#›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144000" y="1690136"/>
            <a:ext cx="8521649" cy="9883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77240" indent="-388620" lvl="1">
              <a:lnSpc>
                <a:spcPts val="3888"/>
              </a:lnSpc>
              <a:buFont typeface="Arial"/>
              <a:buChar char="•"/>
            </a:pPr>
            <a:r>
              <a:rPr lang="en-US" sz="3600">
                <a:solidFill>
                  <a:srgbClr val="212121"/>
                </a:solidFill>
                <a:latin typeface="Roboto Condensed"/>
              </a:rPr>
              <a:t>And finally, finish the installation and click on continue to reboot.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055541" y="9953625"/>
            <a:ext cx="6687820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60"/>
              </a:lnSpc>
            </a:pPr>
            <a:r>
              <a:rPr lang="en-US" sz="1800">
                <a:solidFill>
                  <a:srgbClr val="373737"/>
                </a:solidFill>
                <a:latin typeface="Roboto Condensed Light"/>
              </a:rPr>
              <a:t>#2101CS632 </a:t>
            </a:r>
            <a:r>
              <a:rPr lang="en-US" sz="1800">
                <a:solidFill>
                  <a:srgbClr val="373737"/>
                </a:solidFill>
                <a:sym typeface="Roboto Condensed"/>
              </a:rPr>
              <a:t></a:t>
            </a:r>
            <a:r>
              <a:rPr lang="en-US" sz="1800">
                <a:solidFill>
                  <a:srgbClr val="373737"/>
                </a:solidFill>
                <a:latin typeface="Roboto Condensed Light"/>
              </a:rPr>
              <a:t>   Practical 1 – PERFORM VARIOUS COMMANDS IN LINUX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16000" y="194502"/>
            <a:ext cx="17856000" cy="725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08"/>
              </a:lnSpc>
            </a:pPr>
            <a:r>
              <a:rPr lang="en-US" sz="5100">
                <a:solidFill>
                  <a:srgbClr val="373737"/>
                </a:solidFill>
                <a:latin typeface="Roboto Condensed Bold"/>
              </a:rPr>
              <a:t>Setting up Kali in VMware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082695" y="9071290"/>
            <a:ext cx="2008533" cy="610567"/>
          </a:xfrm>
          <a:custGeom>
            <a:avLst/>
            <a:gdLst/>
            <a:ahLst/>
            <a:cxnLst/>
            <a:rect r="r" b="b" t="t" l="l"/>
            <a:pathLst>
              <a:path h="610567" w="2008533">
                <a:moveTo>
                  <a:pt x="0" y="0"/>
                </a:moveTo>
                <a:lnTo>
                  <a:pt x="2008533" y="0"/>
                </a:lnTo>
                <a:lnTo>
                  <a:pt x="2008533" y="610568"/>
                </a:lnTo>
                <a:lnTo>
                  <a:pt x="0" y="6105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6082697" y="9071290"/>
            <a:ext cx="2008533" cy="610566"/>
            <a:chOff x="0" y="0"/>
            <a:chExt cx="2678044" cy="81408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678049" cy="814070"/>
            </a:xfrm>
            <a:custGeom>
              <a:avLst/>
              <a:gdLst/>
              <a:ahLst/>
              <a:cxnLst/>
              <a:rect r="r" b="b" t="t" l="l"/>
              <a:pathLst>
                <a:path h="814070" w="2678049">
                  <a:moveTo>
                    <a:pt x="0" y="0"/>
                  </a:moveTo>
                  <a:lnTo>
                    <a:pt x="2678049" y="0"/>
                  </a:lnTo>
                  <a:lnTo>
                    <a:pt x="2678049" y="814070"/>
                  </a:lnTo>
                  <a:lnTo>
                    <a:pt x="0" y="814070"/>
                  </a:ln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0" y="9906000"/>
            <a:ext cx="18287997" cy="381000"/>
            <a:chOff x="0" y="0"/>
            <a:chExt cx="24383996" cy="508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4384000" cy="508000"/>
            </a:xfrm>
            <a:custGeom>
              <a:avLst/>
              <a:gdLst/>
              <a:ahLst/>
              <a:cxnLst/>
              <a:rect r="r" b="b" t="t" l="l"/>
              <a:pathLst>
                <a:path h="508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508000"/>
                  </a:lnTo>
                  <a:lnTo>
                    <a:pt x="0" y="508000"/>
                  </a:lnTo>
                </a:path>
              </a:pathLst>
            </a:custGeom>
            <a:solidFill>
              <a:srgbClr val="DFDFDF"/>
            </a:solid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0" y="0"/>
            <a:ext cx="18288000" cy="1066802"/>
          </a:xfrm>
          <a:custGeom>
            <a:avLst/>
            <a:gdLst/>
            <a:ahLst/>
            <a:cxnLst/>
            <a:rect r="r" b="b" t="t" l="l"/>
            <a:pathLst>
              <a:path h="1066802" w="18288000">
                <a:moveTo>
                  <a:pt x="0" y="0"/>
                </a:moveTo>
                <a:lnTo>
                  <a:pt x="18288000" y="0"/>
                </a:lnTo>
                <a:lnTo>
                  <a:pt x="18288000" y="1066802"/>
                </a:lnTo>
                <a:lnTo>
                  <a:pt x="0" y="10668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904359" r="-1799" b="-38262"/>
            </a:stretch>
          </a:blipFill>
        </p:spPr>
      </p:sp>
      <p:sp>
        <p:nvSpPr>
          <p:cNvPr name="AutoShape 8" id="8"/>
          <p:cNvSpPr/>
          <p:nvPr/>
        </p:nvSpPr>
        <p:spPr>
          <a:xfrm rot="3577">
            <a:off x="-9530" y="1066802"/>
            <a:ext cx="18307060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 rot="3577">
            <a:off x="-9530" y="9909376"/>
            <a:ext cx="18307060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384963" y="1652036"/>
            <a:ext cx="10914075" cy="5033578"/>
          </a:xfrm>
          <a:custGeom>
            <a:avLst/>
            <a:gdLst/>
            <a:ahLst/>
            <a:cxnLst/>
            <a:rect r="r" b="b" t="t" l="l"/>
            <a:pathLst>
              <a:path h="5033578" w="10914075">
                <a:moveTo>
                  <a:pt x="0" y="0"/>
                </a:moveTo>
                <a:lnTo>
                  <a:pt x="10914074" y="0"/>
                </a:lnTo>
                <a:lnTo>
                  <a:pt x="10914074" y="5033578"/>
                </a:lnTo>
                <a:lnTo>
                  <a:pt x="0" y="503357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348740" y="9954469"/>
            <a:ext cx="3931920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>
                <a:solidFill>
                  <a:srgbClr val="373737"/>
                </a:solidFill>
                <a:latin typeface="Roboto Condensed Light"/>
              </a:rPr>
              <a:t>Anindya Sinha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007340" y="9942195"/>
            <a:ext cx="3931920" cy="3007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160"/>
              </a:lnSpc>
            </a:pPr>
            <a:r>
              <a:rPr lang="en-US" sz="1800">
                <a:solidFill>
                  <a:srgbClr val="373737"/>
                </a:solidFill>
                <a:latin typeface="Roboto Condensed Bold"/>
              </a:rPr>
              <a:t>‹#›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299037" y="1690136"/>
            <a:ext cx="6366611" cy="34171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77240" indent="-388620" lvl="1">
              <a:lnSpc>
                <a:spcPts val="3888"/>
              </a:lnSpc>
              <a:buFont typeface="Arial"/>
              <a:buChar char="•"/>
            </a:pPr>
            <a:r>
              <a:rPr lang="en-US" sz="3600">
                <a:solidFill>
                  <a:srgbClr val="212121"/>
                </a:solidFill>
                <a:latin typeface="Roboto Condensed"/>
              </a:rPr>
              <a:t>If everything has gone smoothly, you will encounter a screen like this. You can log into the system using the username and password you previously specified in the earlier steps.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055541" y="9953625"/>
            <a:ext cx="6687820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60"/>
              </a:lnSpc>
            </a:pPr>
            <a:r>
              <a:rPr lang="en-US" sz="1800">
                <a:solidFill>
                  <a:srgbClr val="373737"/>
                </a:solidFill>
                <a:latin typeface="Roboto Condensed Light"/>
              </a:rPr>
              <a:t>#2101CS632 </a:t>
            </a:r>
            <a:r>
              <a:rPr lang="en-US" sz="1800">
                <a:solidFill>
                  <a:srgbClr val="373737"/>
                </a:solidFill>
                <a:sym typeface="Roboto Condensed"/>
              </a:rPr>
              <a:t></a:t>
            </a:r>
            <a:r>
              <a:rPr lang="en-US" sz="1800">
                <a:solidFill>
                  <a:srgbClr val="373737"/>
                </a:solidFill>
                <a:latin typeface="Roboto Condensed Light"/>
              </a:rPr>
              <a:t>   Practical 1 – PERFORM VARIOUS COMMANDS IN LINUX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16000" y="194502"/>
            <a:ext cx="17856000" cy="725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08"/>
              </a:lnSpc>
            </a:pPr>
            <a:r>
              <a:rPr lang="en-US" sz="5100">
                <a:solidFill>
                  <a:srgbClr val="373737"/>
                </a:solidFill>
                <a:latin typeface="Roboto Condensed Bold"/>
              </a:rPr>
              <a:t>Setting up Kali in VMware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082695" y="9071290"/>
            <a:ext cx="2008533" cy="610567"/>
          </a:xfrm>
          <a:custGeom>
            <a:avLst/>
            <a:gdLst/>
            <a:ahLst/>
            <a:cxnLst/>
            <a:rect r="r" b="b" t="t" l="l"/>
            <a:pathLst>
              <a:path h="610567" w="2008533">
                <a:moveTo>
                  <a:pt x="0" y="0"/>
                </a:moveTo>
                <a:lnTo>
                  <a:pt x="2008533" y="0"/>
                </a:lnTo>
                <a:lnTo>
                  <a:pt x="2008533" y="610568"/>
                </a:lnTo>
                <a:lnTo>
                  <a:pt x="0" y="6105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6082697" y="9071290"/>
            <a:ext cx="2008533" cy="610566"/>
            <a:chOff x="0" y="0"/>
            <a:chExt cx="2678044" cy="81408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678049" cy="814070"/>
            </a:xfrm>
            <a:custGeom>
              <a:avLst/>
              <a:gdLst/>
              <a:ahLst/>
              <a:cxnLst/>
              <a:rect r="r" b="b" t="t" l="l"/>
              <a:pathLst>
                <a:path h="814070" w="2678049">
                  <a:moveTo>
                    <a:pt x="0" y="0"/>
                  </a:moveTo>
                  <a:lnTo>
                    <a:pt x="2678049" y="0"/>
                  </a:lnTo>
                  <a:lnTo>
                    <a:pt x="2678049" y="814070"/>
                  </a:lnTo>
                  <a:lnTo>
                    <a:pt x="0" y="814070"/>
                  </a:ln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0" y="9906000"/>
            <a:ext cx="18287997" cy="381000"/>
            <a:chOff x="0" y="0"/>
            <a:chExt cx="24383996" cy="508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4384000" cy="508000"/>
            </a:xfrm>
            <a:custGeom>
              <a:avLst/>
              <a:gdLst/>
              <a:ahLst/>
              <a:cxnLst/>
              <a:rect r="r" b="b" t="t" l="l"/>
              <a:pathLst>
                <a:path h="508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508000"/>
                  </a:lnTo>
                  <a:lnTo>
                    <a:pt x="0" y="508000"/>
                  </a:lnTo>
                </a:path>
              </a:pathLst>
            </a:custGeom>
            <a:solidFill>
              <a:srgbClr val="DFDFDF"/>
            </a:solid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0" y="0"/>
            <a:ext cx="18288000" cy="1066802"/>
          </a:xfrm>
          <a:custGeom>
            <a:avLst/>
            <a:gdLst/>
            <a:ahLst/>
            <a:cxnLst/>
            <a:rect r="r" b="b" t="t" l="l"/>
            <a:pathLst>
              <a:path h="1066802" w="18288000">
                <a:moveTo>
                  <a:pt x="0" y="0"/>
                </a:moveTo>
                <a:lnTo>
                  <a:pt x="18288000" y="0"/>
                </a:lnTo>
                <a:lnTo>
                  <a:pt x="18288000" y="1066802"/>
                </a:lnTo>
                <a:lnTo>
                  <a:pt x="0" y="10668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904359" r="-1799" b="-38262"/>
            </a:stretch>
          </a:blipFill>
        </p:spPr>
      </p:sp>
      <p:sp>
        <p:nvSpPr>
          <p:cNvPr name="AutoShape 8" id="8"/>
          <p:cNvSpPr/>
          <p:nvPr/>
        </p:nvSpPr>
        <p:spPr>
          <a:xfrm rot="3577">
            <a:off x="-9530" y="1066802"/>
            <a:ext cx="18307060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 rot="3577">
            <a:off x="-9530" y="9909376"/>
            <a:ext cx="18307060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0" id="10"/>
          <p:cNvSpPr txBox="true"/>
          <p:nvPr/>
        </p:nvSpPr>
        <p:spPr>
          <a:xfrm rot="0">
            <a:off x="1348740" y="9954469"/>
            <a:ext cx="3931920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>
                <a:solidFill>
                  <a:srgbClr val="373737"/>
                </a:solidFill>
                <a:latin typeface="Roboto Condensed Light"/>
              </a:rPr>
              <a:t>Anindya Sinha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007340" y="9942195"/>
            <a:ext cx="3931920" cy="3007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160"/>
              </a:lnSpc>
            </a:pPr>
            <a:r>
              <a:rPr lang="en-US" sz="1800">
                <a:solidFill>
                  <a:srgbClr val="373737"/>
                </a:solidFill>
                <a:latin typeface="Roboto Condensed Bold"/>
              </a:rPr>
              <a:t>‹#›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1753636"/>
            <a:ext cx="16230600" cy="14740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77240" indent="-388620" lvl="1">
              <a:lnSpc>
                <a:spcPts val="3888"/>
              </a:lnSpc>
              <a:buFont typeface="Arial"/>
              <a:buChar char="•"/>
            </a:pPr>
            <a:r>
              <a:rPr lang="en-US" sz="3600">
                <a:solidFill>
                  <a:srgbClr val="212121"/>
                </a:solidFill>
                <a:latin typeface="Roboto Condensed"/>
              </a:rPr>
              <a:t>Description: </a:t>
            </a:r>
            <a:r>
              <a:rPr lang="en-US" sz="3600">
                <a:solidFill>
                  <a:srgbClr val="212121"/>
                </a:solidFill>
                <a:latin typeface="Roboto Condensed Bold"/>
              </a:rPr>
              <a:t>Prints the current username.</a:t>
            </a:r>
          </a:p>
          <a:p>
            <a:pPr algn="just" marL="777240" indent="-388620" lvl="1">
              <a:lnSpc>
                <a:spcPts val="3888"/>
              </a:lnSpc>
              <a:buFont typeface="Arial"/>
              <a:buChar char="•"/>
            </a:pPr>
            <a:r>
              <a:rPr lang="en-US" sz="3600">
                <a:solidFill>
                  <a:srgbClr val="212121"/>
                </a:solidFill>
                <a:latin typeface="Roboto Condensed"/>
              </a:rPr>
              <a:t>Example: </a:t>
            </a:r>
            <a:r>
              <a:rPr lang="en-US" sz="3600">
                <a:solidFill>
                  <a:srgbClr val="212121"/>
                </a:solidFill>
                <a:latin typeface="Roboto Condensed Bold"/>
              </a:rPr>
              <a:t>whoami</a:t>
            </a:r>
          </a:p>
          <a:p>
            <a:pPr algn="just" marL="777240" indent="-388620" lvl="1">
              <a:lnSpc>
                <a:spcPts val="3888"/>
              </a:lnSpc>
              <a:buFont typeface="Arial"/>
              <a:buChar char="•"/>
            </a:pPr>
            <a:r>
              <a:rPr lang="en-US" sz="3600">
                <a:solidFill>
                  <a:srgbClr val="212121"/>
                </a:solidFill>
                <a:latin typeface="Roboto Condensed"/>
              </a:rPr>
              <a:t>Output: </a:t>
            </a:r>
            <a:r>
              <a:rPr lang="en-US" sz="3600">
                <a:solidFill>
                  <a:srgbClr val="212121"/>
                </a:solidFill>
                <a:latin typeface="Roboto Condensed Bold"/>
              </a:rPr>
              <a:t>Your current username.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055541" y="9953625"/>
            <a:ext cx="6687820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60"/>
              </a:lnSpc>
            </a:pPr>
            <a:r>
              <a:rPr lang="en-US" sz="1800">
                <a:solidFill>
                  <a:srgbClr val="373737"/>
                </a:solidFill>
                <a:latin typeface="Roboto Condensed Light"/>
              </a:rPr>
              <a:t>#2101CS632 </a:t>
            </a:r>
            <a:r>
              <a:rPr lang="en-US" sz="1800">
                <a:solidFill>
                  <a:srgbClr val="373737"/>
                </a:solidFill>
                <a:sym typeface="Roboto Condensed"/>
              </a:rPr>
              <a:t></a:t>
            </a:r>
            <a:r>
              <a:rPr lang="en-US" sz="1800">
                <a:solidFill>
                  <a:srgbClr val="373737"/>
                </a:solidFill>
                <a:latin typeface="Roboto Condensed Light"/>
              </a:rPr>
              <a:t>   Practical 1 – PERFORM VARIOUS COMMANDS IN LINUX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16000" y="194502"/>
            <a:ext cx="17856000" cy="725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08"/>
              </a:lnSpc>
            </a:pPr>
            <a:r>
              <a:rPr lang="en-US" sz="5100">
                <a:solidFill>
                  <a:srgbClr val="373737"/>
                </a:solidFill>
                <a:latin typeface="Roboto Condensed Bold"/>
              </a:rPr>
              <a:t>Basic Commands - WHOAMI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082695" y="9071290"/>
            <a:ext cx="2008533" cy="610567"/>
          </a:xfrm>
          <a:custGeom>
            <a:avLst/>
            <a:gdLst/>
            <a:ahLst/>
            <a:cxnLst/>
            <a:rect r="r" b="b" t="t" l="l"/>
            <a:pathLst>
              <a:path h="610567" w="2008533">
                <a:moveTo>
                  <a:pt x="0" y="0"/>
                </a:moveTo>
                <a:lnTo>
                  <a:pt x="2008533" y="0"/>
                </a:lnTo>
                <a:lnTo>
                  <a:pt x="2008533" y="610568"/>
                </a:lnTo>
                <a:lnTo>
                  <a:pt x="0" y="6105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6082697" y="9071290"/>
            <a:ext cx="2008533" cy="610566"/>
            <a:chOff x="0" y="0"/>
            <a:chExt cx="2678044" cy="81408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678049" cy="814070"/>
            </a:xfrm>
            <a:custGeom>
              <a:avLst/>
              <a:gdLst/>
              <a:ahLst/>
              <a:cxnLst/>
              <a:rect r="r" b="b" t="t" l="l"/>
              <a:pathLst>
                <a:path h="814070" w="2678049">
                  <a:moveTo>
                    <a:pt x="0" y="0"/>
                  </a:moveTo>
                  <a:lnTo>
                    <a:pt x="2678049" y="0"/>
                  </a:lnTo>
                  <a:lnTo>
                    <a:pt x="2678049" y="814070"/>
                  </a:lnTo>
                  <a:lnTo>
                    <a:pt x="0" y="814070"/>
                  </a:ln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0" y="9906000"/>
            <a:ext cx="18287997" cy="381000"/>
            <a:chOff x="0" y="0"/>
            <a:chExt cx="24383996" cy="508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4384000" cy="508000"/>
            </a:xfrm>
            <a:custGeom>
              <a:avLst/>
              <a:gdLst/>
              <a:ahLst/>
              <a:cxnLst/>
              <a:rect r="r" b="b" t="t" l="l"/>
              <a:pathLst>
                <a:path h="508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508000"/>
                  </a:lnTo>
                  <a:lnTo>
                    <a:pt x="0" y="508000"/>
                  </a:lnTo>
                </a:path>
              </a:pathLst>
            </a:custGeom>
            <a:solidFill>
              <a:srgbClr val="DFDFDF"/>
            </a:solid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0" y="0"/>
            <a:ext cx="18288000" cy="1066802"/>
          </a:xfrm>
          <a:custGeom>
            <a:avLst/>
            <a:gdLst/>
            <a:ahLst/>
            <a:cxnLst/>
            <a:rect r="r" b="b" t="t" l="l"/>
            <a:pathLst>
              <a:path h="1066802" w="18288000">
                <a:moveTo>
                  <a:pt x="0" y="0"/>
                </a:moveTo>
                <a:lnTo>
                  <a:pt x="18288000" y="0"/>
                </a:lnTo>
                <a:lnTo>
                  <a:pt x="18288000" y="1066802"/>
                </a:lnTo>
                <a:lnTo>
                  <a:pt x="0" y="10668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904359" r="-1799" b="-38262"/>
            </a:stretch>
          </a:blipFill>
        </p:spPr>
      </p:sp>
      <p:sp>
        <p:nvSpPr>
          <p:cNvPr name="AutoShape 8" id="8"/>
          <p:cNvSpPr/>
          <p:nvPr/>
        </p:nvSpPr>
        <p:spPr>
          <a:xfrm rot="3577">
            <a:off x="-9530" y="1066802"/>
            <a:ext cx="18307060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 rot="3577">
            <a:off x="-9530" y="9909376"/>
            <a:ext cx="18307060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0" id="10"/>
          <p:cNvSpPr txBox="true"/>
          <p:nvPr/>
        </p:nvSpPr>
        <p:spPr>
          <a:xfrm rot="0">
            <a:off x="1348740" y="9954469"/>
            <a:ext cx="3931920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>
                <a:solidFill>
                  <a:srgbClr val="373737"/>
                </a:solidFill>
                <a:latin typeface="Roboto Condensed Light"/>
              </a:rPr>
              <a:t>Anindya Sinha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007340" y="9942195"/>
            <a:ext cx="3931920" cy="3007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160"/>
              </a:lnSpc>
            </a:pPr>
            <a:r>
              <a:rPr lang="en-US" sz="1800">
                <a:solidFill>
                  <a:srgbClr val="373737"/>
                </a:solidFill>
                <a:latin typeface="Roboto Condensed Bold"/>
              </a:rPr>
              <a:t>‹#›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1753636"/>
            <a:ext cx="16230600" cy="14740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77240" indent="-388620" lvl="1">
              <a:lnSpc>
                <a:spcPts val="3888"/>
              </a:lnSpc>
              <a:buFont typeface="Arial"/>
              <a:buChar char="•"/>
            </a:pPr>
            <a:r>
              <a:rPr lang="en-US" sz="3600">
                <a:solidFill>
                  <a:srgbClr val="212121"/>
                </a:solidFill>
                <a:latin typeface="Roboto Condensed"/>
              </a:rPr>
              <a:t>Description: </a:t>
            </a:r>
            <a:r>
              <a:rPr lang="en-US" sz="3600">
                <a:solidFill>
                  <a:srgbClr val="212121"/>
                </a:solidFill>
                <a:latin typeface="Roboto Condensed Bold"/>
              </a:rPr>
              <a:t>Displays the manual for a command.</a:t>
            </a:r>
          </a:p>
          <a:p>
            <a:pPr algn="just" marL="777240" indent="-388620" lvl="1">
              <a:lnSpc>
                <a:spcPts val="3888"/>
              </a:lnSpc>
              <a:buFont typeface="Arial"/>
              <a:buChar char="•"/>
            </a:pPr>
            <a:r>
              <a:rPr lang="en-US" sz="3600">
                <a:solidFill>
                  <a:srgbClr val="212121"/>
                </a:solidFill>
                <a:latin typeface="Roboto Condensed"/>
              </a:rPr>
              <a:t>Example: </a:t>
            </a:r>
            <a:r>
              <a:rPr lang="en-US" sz="3600">
                <a:solidFill>
                  <a:srgbClr val="212121"/>
                </a:solidFill>
                <a:latin typeface="Roboto Condensed Bold"/>
              </a:rPr>
              <a:t>man ls</a:t>
            </a:r>
          </a:p>
          <a:p>
            <a:pPr algn="just" marL="777240" indent="-388620" lvl="1">
              <a:lnSpc>
                <a:spcPts val="3888"/>
              </a:lnSpc>
              <a:buFont typeface="Arial"/>
              <a:buChar char="•"/>
            </a:pPr>
            <a:r>
              <a:rPr lang="en-US" sz="3600">
                <a:solidFill>
                  <a:srgbClr val="212121"/>
                </a:solidFill>
                <a:latin typeface="Roboto Condensed"/>
              </a:rPr>
              <a:t>Output: </a:t>
            </a:r>
            <a:r>
              <a:rPr lang="en-US" sz="3600">
                <a:solidFill>
                  <a:srgbClr val="212121"/>
                </a:solidFill>
                <a:latin typeface="Roboto Condensed Bold"/>
              </a:rPr>
              <a:t>Manual pages with information about the "ls" command.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055541" y="9953625"/>
            <a:ext cx="6687820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60"/>
              </a:lnSpc>
            </a:pPr>
            <a:r>
              <a:rPr lang="en-US" sz="1800">
                <a:solidFill>
                  <a:srgbClr val="373737"/>
                </a:solidFill>
                <a:latin typeface="Roboto Condensed Light"/>
              </a:rPr>
              <a:t>#2101CS632 </a:t>
            </a:r>
            <a:r>
              <a:rPr lang="en-US" sz="1800">
                <a:solidFill>
                  <a:srgbClr val="373737"/>
                </a:solidFill>
                <a:sym typeface="Roboto Condensed"/>
              </a:rPr>
              <a:t></a:t>
            </a:r>
            <a:r>
              <a:rPr lang="en-US" sz="1800">
                <a:solidFill>
                  <a:srgbClr val="373737"/>
                </a:solidFill>
                <a:latin typeface="Roboto Condensed Light"/>
              </a:rPr>
              <a:t>   Practical 1 – PERFORM VARIOUS COMMANDS IN LINUX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16000" y="194502"/>
            <a:ext cx="17856000" cy="725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08"/>
              </a:lnSpc>
            </a:pPr>
            <a:r>
              <a:rPr lang="en-US" sz="5100">
                <a:solidFill>
                  <a:srgbClr val="373737"/>
                </a:solidFill>
                <a:latin typeface="Roboto Condensed Bold"/>
              </a:rPr>
              <a:t>Basic Commands - MAN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082695" y="9071290"/>
            <a:ext cx="2008533" cy="610567"/>
          </a:xfrm>
          <a:custGeom>
            <a:avLst/>
            <a:gdLst/>
            <a:ahLst/>
            <a:cxnLst/>
            <a:rect r="r" b="b" t="t" l="l"/>
            <a:pathLst>
              <a:path h="610567" w="2008533">
                <a:moveTo>
                  <a:pt x="0" y="0"/>
                </a:moveTo>
                <a:lnTo>
                  <a:pt x="2008533" y="0"/>
                </a:lnTo>
                <a:lnTo>
                  <a:pt x="2008533" y="610568"/>
                </a:lnTo>
                <a:lnTo>
                  <a:pt x="0" y="6105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6082697" y="9071290"/>
            <a:ext cx="2008533" cy="610566"/>
            <a:chOff x="0" y="0"/>
            <a:chExt cx="2678044" cy="81408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678049" cy="814070"/>
            </a:xfrm>
            <a:custGeom>
              <a:avLst/>
              <a:gdLst/>
              <a:ahLst/>
              <a:cxnLst/>
              <a:rect r="r" b="b" t="t" l="l"/>
              <a:pathLst>
                <a:path h="814070" w="2678049">
                  <a:moveTo>
                    <a:pt x="0" y="0"/>
                  </a:moveTo>
                  <a:lnTo>
                    <a:pt x="2678049" y="0"/>
                  </a:lnTo>
                  <a:lnTo>
                    <a:pt x="2678049" y="814070"/>
                  </a:lnTo>
                  <a:lnTo>
                    <a:pt x="0" y="814070"/>
                  </a:ln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0" y="9906000"/>
            <a:ext cx="18287997" cy="381000"/>
            <a:chOff x="0" y="0"/>
            <a:chExt cx="24383996" cy="508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4384000" cy="508000"/>
            </a:xfrm>
            <a:custGeom>
              <a:avLst/>
              <a:gdLst/>
              <a:ahLst/>
              <a:cxnLst/>
              <a:rect r="r" b="b" t="t" l="l"/>
              <a:pathLst>
                <a:path h="508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508000"/>
                  </a:lnTo>
                  <a:lnTo>
                    <a:pt x="0" y="508000"/>
                  </a:lnTo>
                </a:path>
              </a:pathLst>
            </a:custGeom>
            <a:solidFill>
              <a:srgbClr val="DFDFDF"/>
            </a:solid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0" y="0"/>
            <a:ext cx="18288000" cy="1066802"/>
          </a:xfrm>
          <a:custGeom>
            <a:avLst/>
            <a:gdLst/>
            <a:ahLst/>
            <a:cxnLst/>
            <a:rect r="r" b="b" t="t" l="l"/>
            <a:pathLst>
              <a:path h="1066802" w="18288000">
                <a:moveTo>
                  <a:pt x="0" y="0"/>
                </a:moveTo>
                <a:lnTo>
                  <a:pt x="18288000" y="0"/>
                </a:lnTo>
                <a:lnTo>
                  <a:pt x="18288000" y="1066802"/>
                </a:lnTo>
                <a:lnTo>
                  <a:pt x="0" y="10668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904359" r="-1799" b="-38262"/>
            </a:stretch>
          </a:blipFill>
        </p:spPr>
      </p:sp>
      <p:sp>
        <p:nvSpPr>
          <p:cNvPr name="AutoShape 8" id="8"/>
          <p:cNvSpPr/>
          <p:nvPr/>
        </p:nvSpPr>
        <p:spPr>
          <a:xfrm rot="3577">
            <a:off x="-9530" y="1066802"/>
            <a:ext cx="18307060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 rot="3577">
            <a:off x="-9530" y="9909376"/>
            <a:ext cx="18307060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1565018" y="1652036"/>
            <a:ext cx="8617464" cy="5955893"/>
          </a:xfrm>
          <a:custGeom>
            <a:avLst/>
            <a:gdLst/>
            <a:ahLst/>
            <a:cxnLst/>
            <a:rect r="r" b="b" t="t" l="l"/>
            <a:pathLst>
              <a:path h="5955893" w="8617464">
                <a:moveTo>
                  <a:pt x="0" y="0"/>
                </a:moveTo>
                <a:lnTo>
                  <a:pt x="8617464" y="0"/>
                </a:lnTo>
                <a:lnTo>
                  <a:pt x="8617464" y="5955893"/>
                </a:lnTo>
                <a:lnTo>
                  <a:pt x="0" y="595589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348740" y="9954469"/>
            <a:ext cx="3931920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>
                <a:solidFill>
                  <a:srgbClr val="373737"/>
                </a:solidFill>
                <a:latin typeface="Roboto Condensed Light"/>
              </a:rPr>
              <a:t>Anindya Sinha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007340" y="9942195"/>
            <a:ext cx="3931920" cy="3007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160"/>
              </a:lnSpc>
            </a:pPr>
            <a:r>
              <a:rPr lang="en-US" sz="1800">
                <a:solidFill>
                  <a:srgbClr val="373737"/>
                </a:solidFill>
                <a:latin typeface="Roboto Condensed Bold"/>
              </a:rPr>
              <a:t>‹#›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16000" y="194502"/>
            <a:ext cx="17856000" cy="725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08"/>
              </a:lnSpc>
            </a:pPr>
            <a:r>
              <a:rPr lang="en-US" sz="5100">
                <a:solidFill>
                  <a:srgbClr val="373737"/>
                </a:solidFill>
                <a:latin typeface="Roboto Condensed Bold"/>
              </a:rPr>
              <a:t>Setting up Kali in VMware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083973" y="1690136"/>
            <a:ext cx="6581675" cy="14740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77240" indent="-388620" lvl="1">
              <a:lnSpc>
                <a:spcPts val="3888"/>
              </a:lnSpc>
              <a:buFont typeface="Arial"/>
              <a:buChar char="•"/>
            </a:pPr>
            <a:r>
              <a:rPr lang="en-US" sz="3600">
                <a:solidFill>
                  <a:srgbClr val="212121"/>
                </a:solidFill>
                <a:latin typeface="Roboto Condensed"/>
              </a:rPr>
              <a:t>Let’s open VMware Workstation and click on ‘</a:t>
            </a:r>
            <a:r>
              <a:rPr lang="en-US" sz="3600">
                <a:solidFill>
                  <a:srgbClr val="212121"/>
                </a:solidFill>
                <a:latin typeface="Roboto Condensed Bold"/>
              </a:rPr>
              <a:t>Create a New Virtual Machine</a:t>
            </a:r>
            <a:r>
              <a:rPr lang="en-US" sz="3600">
                <a:solidFill>
                  <a:srgbClr val="212121"/>
                </a:solidFill>
                <a:latin typeface="Roboto Condensed"/>
              </a:rPr>
              <a:t>’ option.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055541" y="9953625"/>
            <a:ext cx="6687820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60"/>
              </a:lnSpc>
            </a:pPr>
            <a:r>
              <a:rPr lang="en-US" sz="1800">
                <a:solidFill>
                  <a:srgbClr val="373737"/>
                </a:solidFill>
                <a:latin typeface="Roboto Condensed Light"/>
              </a:rPr>
              <a:t>#2101CS632 </a:t>
            </a:r>
            <a:r>
              <a:rPr lang="en-US" sz="1800">
                <a:solidFill>
                  <a:srgbClr val="373737"/>
                </a:solidFill>
                <a:sym typeface="Roboto Condensed"/>
              </a:rPr>
              <a:t></a:t>
            </a:r>
            <a:r>
              <a:rPr lang="en-US" sz="1800">
                <a:solidFill>
                  <a:srgbClr val="373737"/>
                </a:solidFill>
                <a:latin typeface="Roboto Condensed Light"/>
              </a:rPr>
              <a:t>   Practical 1 – PERFORM VARIOUS COMMANDS IN LINUX</a:t>
            </a: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082695" y="9071290"/>
            <a:ext cx="2008533" cy="610567"/>
          </a:xfrm>
          <a:custGeom>
            <a:avLst/>
            <a:gdLst/>
            <a:ahLst/>
            <a:cxnLst/>
            <a:rect r="r" b="b" t="t" l="l"/>
            <a:pathLst>
              <a:path h="610567" w="2008533">
                <a:moveTo>
                  <a:pt x="0" y="0"/>
                </a:moveTo>
                <a:lnTo>
                  <a:pt x="2008533" y="0"/>
                </a:lnTo>
                <a:lnTo>
                  <a:pt x="2008533" y="610568"/>
                </a:lnTo>
                <a:lnTo>
                  <a:pt x="0" y="6105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6082697" y="9071290"/>
            <a:ext cx="2008533" cy="610566"/>
            <a:chOff x="0" y="0"/>
            <a:chExt cx="2678044" cy="81408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678049" cy="814070"/>
            </a:xfrm>
            <a:custGeom>
              <a:avLst/>
              <a:gdLst/>
              <a:ahLst/>
              <a:cxnLst/>
              <a:rect r="r" b="b" t="t" l="l"/>
              <a:pathLst>
                <a:path h="814070" w="2678049">
                  <a:moveTo>
                    <a:pt x="0" y="0"/>
                  </a:moveTo>
                  <a:lnTo>
                    <a:pt x="2678049" y="0"/>
                  </a:lnTo>
                  <a:lnTo>
                    <a:pt x="2678049" y="814070"/>
                  </a:lnTo>
                  <a:lnTo>
                    <a:pt x="0" y="814070"/>
                  </a:ln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0" y="9906000"/>
            <a:ext cx="18287997" cy="381000"/>
            <a:chOff x="0" y="0"/>
            <a:chExt cx="24383996" cy="508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4384000" cy="508000"/>
            </a:xfrm>
            <a:custGeom>
              <a:avLst/>
              <a:gdLst/>
              <a:ahLst/>
              <a:cxnLst/>
              <a:rect r="r" b="b" t="t" l="l"/>
              <a:pathLst>
                <a:path h="508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508000"/>
                  </a:lnTo>
                  <a:lnTo>
                    <a:pt x="0" y="508000"/>
                  </a:lnTo>
                </a:path>
              </a:pathLst>
            </a:custGeom>
            <a:solidFill>
              <a:srgbClr val="DFDFDF"/>
            </a:solid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0" y="0"/>
            <a:ext cx="18288000" cy="1066802"/>
          </a:xfrm>
          <a:custGeom>
            <a:avLst/>
            <a:gdLst/>
            <a:ahLst/>
            <a:cxnLst/>
            <a:rect r="r" b="b" t="t" l="l"/>
            <a:pathLst>
              <a:path h="1066802" w="18288000">
                <a:moveTo>
                  <a:pt x="0" y="0"/>
                </a:moveTo>
                <a:lnTo>
                  <a:pt x="18288000" y="0"/>
                </a:lnTo>
                <a:lnTo>
                  <a:pt x="18288000" y="1066802"/>
                </a:lnTo>
                <a:lnTo>
                  <a:pt x="0" y="10668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904359" r="-1799" b="-38262"/>
            </a:stretch>
          </a:blipFill>
        </p:spPr>
      </p:sp>
      <p:sp>
        <p:nvSpPr>
          <p:cNvPr name="AutoShape 8" id="8"/>
          <p:cNvSpPr/>
          <p:nvPr/>
        </p:nvSpPr>
        <p:spPr>
          <a:xfrm rot="3577">
            <a:off x="-9530" y="1066802"/>
            <a:ext cx="18307060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 rot="3577">
            <a:off x="-9530" y="9909376"/>
            <a:ext cx="18307060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0" id="10"/>
          <p:cNvSpPr txBox="true"/>
          <p:nvPr/>
        </p:nvSpPr>
        <p:spPr>
          <a:xfrm rot="0">
            <a:off x="1348740" y="9954469"/>
            <a:ext cx="3931920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>
                <a:solidFill>
                  <a:srgbClr val="373737"/>
                </a:solidFill>
                <a:latin typeface="Roboto Condensed Light"/>
              </a:rPr>
              <a:t>Anindya Sinha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007340" y="9942195"/>
            <a:ext cx="3931920" cy="3007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160"/>
              </a:lnSpc>
            </a:pPr>
            <a:r>
              <a:rPr lang="en-US" sz="1800">
                <a:solidFill>
                  <a:srgbClr val="373737"/>
                </a:solidFill>
                <a:latin typeface="Roboto Condensed Bold"/>
              </a:rPr>
              <a:t>‹#›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1753636"/>
            <a:ext cx="16230600" cy="14740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77240" indent="-388620" lvl="1">
              <a:lnSpc>
                <a:spcPts val="3888"/>
              </a:lnSpc>
              <a:buFont typeface="Arial"/>
              <a:buChar char="•"/>
            </a:pPr>
            <a:r>
              <a:rPr lang="en-US" sz="3600">
                <a:solidFill>
                  <a:srgbClr val="212121"/>
                </a:solidFill>
                <a:latin typeface="Roboto Condensed"/>
              </a:rPr>
              <a:t>Description: </a:t>
            </a:r>
            <a:r>
              <a:rPr lang="en-US" sz="3600">
                <a:solidFill>
                  <a:srgbClr val="212121"/>
                </a:solidFill>
                <a:latin typeface="Roboto Condensed Bold"/>
              </a:rPr>
              <a:t>Clears the terminal screen.</a:t>
            </a:r>
          </a:p>
          <a:p>
            <a:pPr algn="just" marL="777240" indent="-388620" lvl="1">
              <a:lnSpc>
                <a:spcPts val="3888"/>
              </a:lnSpc>
              <a:buFont typeface="Arial"/>
              <a:buChar char="•"/>
            </a:pPr>
            <a:r>
              <a:rPr lang="en-US" sz="3600">
                <a:solidFill>
                  <a:srgbClr val="212121"/>
                </a:solidFill>
                <a:latin typeface="Roboto Condensed"/>
              </a:rPr>
              <a:t>Example: </a:t>
            </a:r>
            <a:r>
              <a:rPr lang="en-US" sz="3600">
                <a:solidFill>
                  <a:srgbClr val="212121"/>
                </a:solidFill>
                <a:latin typeface="Roboto Condensed Bold"/>
              </a:rPr>
              <a:t>clear</a:t>
            </a:r>
          </a:p>
          <a:p>
            <a:pPr algn="just" marL="777240" indent="-388620" lvl="1">
              <a:lnSpc>
                <a:spcPts val="3888"/>
              </a:lnSpc>
              <a:buFont typeface="Arial"/>
              <a:buChar char="•"/>
            </a:pPr>
            <a:r>
              <a:rPr lang="en-US" sz="3600">
                <a:solidFill>
                  <a:srgbClr val="212121"/>
                </a:solidFill>
                <a:latin typeface="Roboto Condensed"/>
              </a:rPr>
              <a:t>Output: </a:t>
            </a:r>
            <a:r>
              <a:rPr lang="en-US" sz="3600">
                <a:solidFill>
                  <a:srgbClr val="212121"/>
                </a:solidFill>
                <a:latin typeface="Roboto Condensed Bold"/>
              </a:rPr>
              <a:t>Clears the terminal screen.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055541" y="9953625"/>
            <a:ext cx="6687820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60"/>
              </a:lnSpc>
            </a:pPr>
            <a:r>
              <a:rPr lang="en-US" sz="1800">
                <a:solidFill>
                  <a:srgbClr val="373737"/>
                </a:solidFill>
                <a:latin typeface="Roboto Condensed Light"/>
              </a:rPr>
              <a:t>#2101CS632 </a:t>
            </a:r>
            <a:r>
              <a:rPr lang="en-US" sz="1800">
                <a:solidFill>
                  <a:srgbClr val="373737"/>
                </a:solidFill>
                <a:sym typeface="Roboto Condensed"/>
              </a:rPr>
              <a:t></a:t>
            </a:r>
            <a:r>
              <a:rPr lang="en-US" sz="1800">
                <a:solidFill>
                  <a:srgbClr val="373737"/>
                </a:solidFill>
                <a:latin typeface="Roboto Condensed Light"/>
              </a:rPr>
              <a:t>   Practical 1 – PERFORM VARIOUS COMMANDS IN LINUX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16000" y="194502"/>
            <a:ext cx="17856000" cy="725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08"/>
              </a:lnSpc>
            </a:pPr>
            <a:r>
              <a:rPr lang="en-US" sz="5100">
                <a:solidFill>
                  <a:srgbClr val="373737"/>
                </a:solidFill>
                <a:latin typeface="Roboto Condensed Bold"/>
              </a:rPr>
              <a:t>Basic Commands - CLEAR</a:t>
            </a: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082695" y="9071290"/>
            <a:ext cx="2008533" cy="610567"/>
          </a:xfrm>
          <a:custGeom>
            <a:avLst/>
            <a:gdLst/>
            <a:ahLst/>
            <a:cxnLst/>
            <a:rect r="r" b="b" t="t" l="l"/>
            <a:pathLst>
              <a:path h="610567" w="2008533">
                <a:moveTo>
                  <a:pt x="0" y="0"/>
                </a:moveTo>
                <a:lnTo>
                  <a:pt x="2008533" y="0"/>
                </a:lnTo>
                <a:lnTo>
                  <a:pt x="2008533" y="610568"/>
                </a:lnTo>
                <a:lnTo>
                  <a:pt x="0" y="6105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6082697" y="9071290"/>
            <a:ext cx="2008533" cy="610566"/>
            <a:chOff x="0" y="0"/>
            <a:chExt cx="2678044" cy="81408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678049" cy="814070"/>
            </a:xfrm>
            <a:custGeom>
              <a:avLst/>
              <a:gdLst/>
              <a:ahLst/>
              <a:cxnLst/>
              <a:rect r="r" b="b" t="t" l="l"/>
              <a:pathLst>
                <a:path h="814070" w="2678049">
                  <a:moveTo>
                    <a:pt x="0" y="0"/>
                  </a:moveTo>
                  <a:lnTo>
                    <a:pt x="2678049" y="0"/>
                  </a:lnTo>
                  <a:lnTo>
                    <a:pt x="2678049" y="814070"/>
                  </a:lnTo>
                  <a:lnTo>
                    <a:pt x="0" y="814070"/>
                  </a:ln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0" y="9906000"/>
            <a:ext cx="18287997" cy="381000"/>
            <a:chOff x="0" y="0"/>
            <a:chExt cx="24383996" cy="508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4384000" cy="508000"/>
            </a:xfrm>
            <a:custGeom>
              <a:avLst/>
              <a:gdLst/>
              <a:ahLst/>
              <a:cxnLst/>
              <a:rect r="r" b="b" t="t" l="l"/>
              <a:pathLst>
                <a:path h="508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508000"/>
                  </a:lnTo>
                  <a:lnTo>
                    <a:pt x="0" y="508000"/>
                  </a:lnTo>
                </a:path>
              </a:pathLst>
            </a:custGeom>
            <a:solidFill>
              <a:srgbClr val="DFDFDF"/>
            </a:solid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0" y="0"/>
            <a:ext cx="18288000" cy="1066802"/>
          </a:xfrm>
          <a:custGeom>
            <a:avLst/>
            <a:gdLst/>
            <a:ahLst/>
            <a:cxnLst/>
            <a:rect r="r" b="b" t="t" l="l"/>
            <a:pathLst>
              <a:path h="1066802" w="18288000">
                <a:moveTo>
                  <a:pt x="0" y="0"/>
                </a:moveTo>
                <a:lnTo>
                  <a:pt x="18288000" y="0"/>
                </a:lnTo>
                <a:lnTo>
                  <a:pt x="18288000" y="1066802"/>
                </a:lnTo>
                <a:lnTo>
                  <a:pt x="0" y="10668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904359" r="-1799" b="-38262"/>
            </a:stretch>
          </a:blipFill>
        </p:spPr>
      </p:sp>
      <p:sp>
        <p:nvSpPr>
          <p:cNvPr name="AutoShape 8" id="8"/>
          <p:cNvSpPr/>
          <p:nvPr/>
        </p:nvSpPr>
        <p:spPr>
          <a:xfrm rot="3577">
            <a:off x="-9530" y="1066802"/>
            <a:ext cx="18307060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 rot="3577">
            <a:off x="-9530" y="9909376"/>
            <a:ext cx="18307060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0" id="10"/>
          <p:cNvSpPr txBox="true"/>
          <p:nvPr/>
        </p:nvSpPr>
        <p:spPr>
          <a:xfrm rot="0">
            <a:off x="1348740" y="9954469"/>
            <a:ext cx="3931920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>
                <a:solidFill>
                  <a:srgbClr val="373737"/>
                </a:solidFill>
                <a:latin typeface="Roboto Condensed Light"/>
              </a:rPr>
              <a:t>Anindya Sinha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007340" y="9942195"/>
            <a:ext cx="3931920" cy="3007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160"/>
              </a:lnSpc>
            </a:pPr>
            <a:r>
              <a:rPr lang="en-US" sz="1800">
                <a:solidFill>
                  <a:srgbClr val="373737"/>
                </a:solidFill>
                <a:latin typeface="Roboto Condensed Bold"/>
              </a:rPr>
              <a:t>‹#›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1753636"/>
            <a:ext cx="16230600" cy="14740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77240" indent="-388620" lvl="1">
              <a:lnSpc>
                <a:spcPts val="3888"/>
              </a:lnSpc>
              <a:buFont typeface="Arial"/>
              <a:buChar char="•"/>
            </a:pPr>
            <a:r>
              <a:rPr lang="en-US" sz="3600">
                <a:solidFill>
                  <a:srgbClr val="212121"/>
                </a:solidFill>
                <a:latin typeface="Roboto Condensed"/>
              </a:rPr>
              <a:t>Description: </a:t>
            </a:r>
            <a:r>
              <a:rPr lang="en-US" sz="3600">
                <a:solidFill>
                  <a:srgbClr val="212121"/>
                </a:solidFill>
                <a:latin typeface="Roboto Condensed Bold"/>
              </a:rPr>
              <a:t>Prints the current working directory.</a:t>
            </a:r>
          </a:p>
          <a:p>
            <a:pPr algn="just" marL="777240" indent="-388620" lvl="1">
              <a:lnSpc>
                <a:spcPts val="3888"/>
              </a:lnSpc>
              <a:buFont typeface="Arial"/>
              <a:buChar char="•"/>
            </a:pPr>
            <a:r>
              <a:rPr lang="en-US" sz="3600">
                <a:solidFill>
                  <a:srgbClr val="212121"/>
                </a:solidFill>
                <a:latin typeface="Roboto Condensed"/>
              </a:rPr>
              <a:t>Example: </a:t>
            </a:r>
            <a:r>
              <a:rPr lang="en-US" sz="3600">
                <a:solidFill>
                  <a:srgbClr val="212121"/>
                </a:solidFill>
                <a:latin typeface="Roboto Condensed Bold"/>
              </a:rPr>
              <a:t>pwd</a:t>
            </a:r>
          </a:p>
          <a:p>
            <a:pPr algn="just" marL="777240" indent="-388620" lvl="1">
              <a:lnSpc>
                <a:spcPts val="3888"/>
              </a:lnSpc>
              <a:buFont typeface="Arial"/>
              <a:buChar char="•"/>
            </a:pPr>
            <a:r>
              <a:rPr lang="en-US" sz="3600">
                <a:solidFill>
                  <a:srgbClr val="212121"/>
                </a:solidFill>
                <a:latin typeface="Roboto Condensed"/>
              </a:rPr>
              <a:t>Output: </a:t>
            </a:r>
            <a:r>
              <a:rPr lang="en-US" sz="3600">
                <a:solidFill>
                  <a:srgbClr val="212121"/>
                </a:solidFill>
                <a:latin typeface="Roboto Condensed Bold"/>
              </a:rPr>
              <a:t>The current directory path.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055541" y="9953625"/>
            <a:ext cx="6687820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60"/>
              </a:lnSpc>
            </a:pPr>
            <a:r>
              <a:rPr lang="en-US" sz="1800">
                <a:solidFill>
                  <a:srgbClr val="373737"/>
                </a:solidFill>
                <a:latin typeface="Roboto Condensed Light"/>
              </a:rPr>
              <a:t>#2101CS632 </a:t>
            </a:r>
            <a:r>
              <a:rPr lang="en-US" sz="1800">
                <a:solidFill>
                  <a:srgbClr val="373737"/>
                </a:solidFill>
                <a:sym typeface="Roboto Condensed"/>
              </a:rPr>
              <a:t></a:t>
            </a:r>
            <a:r>
              <a:rPr lang="en-US" sz="1800">
                <a:solidFill>
                  <a:srgbClr val="373737"/>
                </a:solidFill>
                <a:latin typeface="Roboto Condensed Light"/>
              </a:rPr>
              <a:t>   Practical 1 – PERFORM VARIOUS COMMANDS IN LINUX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16000" y="194502"/>
            <a:ext cx="17856000" cy="725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08"/>
              </a:lnSpc>
            </a:pPr>
            <a:r>
              <a:rPr lang="en-US" sz="5100">
                <a:solidFill>
                  <a:srgbClr val="373737"/>
                </a:solidFill>
                <a:latin typeface="Roboto Condensed Bold"/>
              </a:rPr>
              <a:t>Basic Commands - PWD</a:t>
            </a:r>
          </a:p>
        </p:txBody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082695" y="9071290"/>
            <a:ext cx="2008533" cy="610567"/>
          </a:xfrm>
          <a:custGeom>
            <a:avLst/>
            <a:gdLst/>
            <a:ahLst/>
            <a:cxnLst/>
            <a:rect r="r" b="b" t="t" l="l"/>
            <a:pathLst>
              <a:path h="610567" w="2008533">
                <a:moveTo>
                  <a:pt x="0" y="0"/>
                </a:moveTo>
                <a:lnTo>
                  <a:pt x="2008533" y="0"/>
                </a:lnTo>
                <a:lnTo>
                  <a:pt x="2008533" y="610568"/>
                </a:lnTo>
                <a:lnTo>
                  <a:pt x="0" y="6105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6082697" y="9071290"/>
            <a:ext cx="2008533" cy="610566"/>
            <a:chOff x="0" y="0"/>
            <a:chExt cx="2678044" cy="81408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678049" cy="814070"/>
            </a:xfrm>
            <a:custGeom>
              <a:avLst/>
              <a:gdLst/>
              <a:ahLst/>
              <a:cxnLst/>
              <a:rect r="r" b="b" t="t" l="l"/>
              <a:pathLst>
                <a:path h="814070" w="2678049">
                  <a:moveTo>
                    <a:pt x="0" y="0"/>
                  </a:moveTo>
                  <a:lnTo>
                    <a:pt x="2678049" y="0"/>
                  </a:lnTo>
                  <a:lnTo>
                    <a:pt x="2678049" y="814070"/>
                  </a:lnTo>
                  <a:lnTo>
                    <a:pt x="0" y="814070"/>
                  </a:ln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0" y="9906000"/>
            <a:ext cx="18287997" cy="381000"/>
            <a:chOff x="0" y="0"/>
            <a:chExt cx="24383996" cy="508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4384000" cy="508000"/>
            </a:xfrm>
            <a:custGeom>
              <a:avLst/>
              <a:gdLst/>
              <a:ahLst/>
              <a:cxnLst/>
              <a:rect r="r" b="b" t="t" l="l"/>
              <a:pathLst>
                <a:path h="508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508000"/>
                  </a:lnTo>
                  <a:lnTo>
                    <a:pt x="0" y="508000"/>
                  </a:lnTo>
                </a:path>
              </a:pathLst>
            </a:custGeom>
            <a:solidFill>
              <a:srgbClr val="DFDFDF"/>
            </a:solid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0" y="0"/>
            <a:ext cx="18288000" cy="1066802"/>
          </a:xfrm>
          <a:custGeom>
            <a:avLst/>
            <a:gdLst/>
            <a:ahLst/>
            <a:cxnLst/>
            <a:rect r="r" b="b" t="t" l="l"/>
            <a:pathLst>
              <a:path h="1066802" w="18288000">
                <a:moveTo>
                  <a:pt x="0" y="0"/>
                </a:moveTo>
                <a:lnTo>
                  <a:pt x="18288000" y="0"/>
                </a:lnTo>
                <a:lnTo>
                  <a:pt x="18288000" y="1066802"/>
                </a:lnTo>
                <a:lnTo>
                  <a:pt x="0" y="10668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904359" r="-1799" b="-38262"/>
            </a:stretch>
          </a:blipFill>
        </p:spPr>
      </p:sp>
      <p:sp>
        <p:nvSpPr>
          <p:cNvPr name="AutoShape 8" id="8"/>
          <p:cNvSpPr/>
          <p:nvPr/>
        </p:nvSpPr>
        <p:spPr>
          <a:xfrm rot="3577">
            <a:off x="-9530" y="1066802"/>
            <a:ext cx="18307060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 rot="3577">
            <a:off x="-9530" y="9909376"/>
            <a:ext cx="18307060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0" id="10"/>
          <p:cNvSpPr txBox="true"/>
          <p:nvPr/>
        </p:nvSpPr>
        <p:spPr>
          <a:xfrm rot="0">
            <a:off x="1348740" y="9954469"/>
            <a:ext cx="3931920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>
                <a:solidFill>
                  <a:srgbClr val="373737"/>
                </a:solidFill>
                <a:latin typeface="Roboto Condensed Light"/>
              </a:rPr>
              <a:t>Anindya Sinha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007340" y="9942195"/>
            <a:ext cx="3931920" cy="3007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160"/>
              </a:lnSpc>
            </a:pPr>
            <a:r>
              <a:rPr lang="en-US" sz="1800">
                <a:solidFill>
                  <a:srgbClr val="373737"/>
                </a:solidFill>
                <a:latin typeface="Roboto Condensed Bold"/>
              </a:rPr>
              <a:t>‹#›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1753636"/>
            <a:ext cx="16230600" cy="14740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77240" indent="-388620" lvl="1">
              <a:lnSpc>
                <a:spcPts val="3888"/>
              </a:lnSpc>
              <a:buFont typeface="Arial"/>
              <a:buChar char="•"/>
            </a:pPr>
            <a:r>
              <a:rPr lang="en-US" sz="3600">
                <a:solidFill>
                  <a:srgbClr val="212121"/>
                </a:solidFill>
                <a:latin typeface="Roboto Condensed"/>
              </a:rPr>
              <a:t>Description:</a:t>
            </a:r>
            <a:r>
              <a:rPr lang="en-US" sz="3600">
                <a:solidFill>
                  <a:srgbClr val="212121"/>
                </a:solidFill>
                <a:latin typeface="Roboto Condensed Bold"/>
              </a:rPr>
              <a:t> Lists files and directories in the current directory.</a:t>
            </a:r>
          </a:p>
          <a:p>
            <a:pPr algn="just" marL="777240" indent="-388620" lvl="1">
              <a:lnSpc>
                <a:spcPts val="3888"/>
              </a:lnSpc>
              <a:buFont typeface="Arial"/>
              <a:buChar char="•"/>
            </a:pPr>
            <a:r>
              <a:rPr lang="en-US" sz="3600">
                <a:solidFill>
                  <a:srgbClr val="212121"/>
                </a:solidFill>
                <a:latin typeface="Roboto Condensed"/>
              </a:rPr>
              <a:t>Example: </a:t>
            </a:r>
            <a:r>
              <a:rPr lang="en-US" sz="3600">
                <a:solidFill>
                  <a:srgbClr val="212121"/>
                </a:solidFill>
                <a:latin typeface="Roboto Condensed Bold"/>
              </a:rPr>
              <a:t>ls</a:t>
            </a:r>
          </a:p>
          <a:p>
            <a:pPr algn="just" marL="777240" indent="-388620" lvl="1">
              <a:lnSpc>
                <a:spcPts val="3888"/>
              </a:lnSpc>
              <a:buFont typeface="Arial"/>
              <a:buChar char="•"/>
            </a:pPr>
            <a:r>
              <a:rPr lang="en-US" sz="3600">
                <a:solidFill>
                  <a:srgbClr val="212121"/>
                </a:solidFill>
                <a:latin typeface="Roboto Condensed"/>
              </a:rPr>
              <a:t>Output: </a:t>
            </a:r>
            <a:r>
              <a:rPr lang="en-US" sz="3600">
                <a:solidFill>
                  <a:srgbClr val="212121"/>
                </a:solidFill>
                <a:latin typeface="Roboto Condensed Bold"/>
              </a:rPr>
              <a:t>List of files and directories.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055541" y="9953625"/>
            <a:ext cx="6687820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60"/>
              </a:lnSpc>
            </a:pPr>
            <a:r>
              <a:rPr lang="en-US" sz="1800">
                <a:solidFill>
                  <a:srgbClr val="373737"/>
                </a:solidFill>
                <a:latin typeface="Roboto Condensed Light"/>
              </a:rPr>
              <a:t>#2101CS632 </a:t>
            </a:r>
            <a:r>
              <a:rPr lang="en-US" sz="1800">
                <a:solidFill>
                  <a:srgbClr val="373737"/>
                </a:solidFill>
                <a:sym typeface="Roboto Condensed"/>
              </a:rPr>
              <a:t></a:t>
            </a:r>
            <a:r>
              <a:rPr lang="en-US" sz="1800">
                <a:solidFill>
                  <a:srgbClr val="373737"/>
                </a:solidFill>
                <a:latin typeface="Roboto Condensed Light"/>
              </a:rPr>
              <a:t>   Practical 1 – PERFORM VARIOUS COMMANDS IN LINUX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16000" y="194502"/>
            <a:ext cx="17856000" cy="725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08"/>
              </a:lnSpc>
            </a:pPr>
            <a:r>
              <a:rPr lang="en-US" sz="5100">
                <a:solidFill>
                  <a:srgbClr val="373737"/>
                </a:solidFill>
                <a:latin typeface="Roboto Condensed Bold"/>
              </a:rPr>
              <a:t>Basic Commands - LS</a:t>
            </a:r>
          </a:p>
        </p:txBody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082695" y="9071290"/>
            <a:ext cx="2008533" cy="610567"/>
          </a:xfrm>
          <a:custGeom>
            <a:avLst/>
            <a:gdLst/>
            <a:ahLst/>
            <a:cxnLst/>
            <a:rect r="r" b="b" t="t" l="l"/>
            <a:pathLst>
              <a:path h="610567" w="2008533">
                <a:moveTo>
                  <a:pt x="0" y="0"/>
                </a:moveTo>
                <a:lnTo>
                  <a:pt x="2008533" y="0"/>
                </a:lnTo>
                <a:lnTo>
                  <a:pt x="2008533" y="610568"/>
                </a:lnTo>
                <a:lnTo>
                  <a:pt x="0" y="6105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6082697" y="9071290"/>
            <a:ext cx="2008533" cy="610566"/>
            <a:chOff x="0" y="0"/>
            <a:chExt cx="2678044" cy="81408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678049" cy="814070"/>
            </a:xfrm>
            <a:custGeom>
              <a:avLst/>
              <a:gdLst/>
              <a:ahLst/>
              <a:cxnLst/>
              <a:rect r="r" b="b" t="t" l="l"/>
              <a:pathLst>
                <a:path h="814070" w="2678049">
                  <a:moveTo>
                    <a:pt x="0" y="0"/>
                  </a:moveTo>
                  <a:lnTo>
                    <a:pt x="2678049" y="0"/>
                  </a:lnTo>
                  <a:lnTo>
                    <a:pt x="2678049" y="814070"/>
                  </a:lnTo>
                  <a:lnTo>
                    <a:pt x="0" y="814070"/>
                  </a:ln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0" y="9906000"/>
            <a:ext cx="18287997" cy="381000"/>
            <a:chOff x="0" y="0"/>
            <a:chExt cx="24383996" cy="508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4384000" cy="508000"/>
            </a:xfrm>
            <a:custGeom>
              <a:avLst/>
              <a:gdLst/>
              <a:ahLst/>
              <a:cxnLst/>
              <a:rect r="r" b="b" t="t" l="l"/>
              <a:pathLst>
                <a:path h="508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508000"/>
                  </a:lnTo>
                  <a:lnTo>
                    <a:pt x="0" y="508000"/>
                  </a:lnTo>
                </a:path>
              </a:pathLst>
            </a:custGeom>
            <a:solidFill>
              <a:srgbClr val="DFDFDF"/>
            </a:solid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0" y="0"/>
            <a:ext cx="18288000" cy="1066802"/>
          </a:xfrm>
          <a:custGeom>
            <a:avLst/>
            <a:gdLst/>
            <a:ahLst/>
            <a:cxnLst/>
            <a:rect r="r" b="b" t="t" l="l"/>
            <a:pathLst>
              <a:path h="1066802" w="18288000">
                <a:moveTo>
                  <a:pt x="0" y="0"/>
                </a:moveTo>
                <a:lnTo>
                  <a:pt x="18288000" y="0"/>
                </a:lnTo>
                <a:lnTo>
                  <a:pt x="18288000" y="1066802"/>
                </a:lnTo>
                <a:lnTo>
                  <a:pt x="0" y="10668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904359" r="-1799" b="-38262"/>
            </a:stretch>
          </a:blipFill>
        </p:spPr>
      </p:sp>
      <p:sp>
        <p:nvSpPr>
          <p:cNvPr name="AutoShape 8" id="8"/>
          <p:cNvSpPr/>
          <p:nvPr/>
        </p:nvSpPr>
        <p:spPr>
          <a:xfrm rot="3577">
            <a:off x="-9530" y="1066802"/>
            <a:ext cx="18307060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 rot="3577">
            <a:off x="-9530" y="9909376"/>
            <a:ext cx="18307060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0" id="10"/>
          <p:cNvSpPr txBox="true"/>
          <p:nvPr/>
        </p:nvSpPr>
        <p:spPr>
          <a:xfrm rot="0">
            <a:off x="1348740" y="9954469"/>
            <a:ext cx="3931920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>
                <a:solidFill>
                  <a:srgbClr val="373737"/>
                </a:solidFill>
                <a:latin typeface="Roboto Condensed Light"/>
              </a:rPr>
              <a:t>Anindya Sinha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007340" y="9942195"/>
            <a:ext cx="3931920" cy="3007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160"/>
              </a:lnSpc>
            </a:pPr>
            <a:r>
              <a:rPr lang="en-US" sz="1800">
                <a:solidFill>
                  <a:srgbClr val="373737"/>
                </a:solidFill>
                <a:latin typeface="Roboto Condensed Bold"/>
              </a:rPr>
              <a:t>‹#›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1753636"/>
            <a:ext cx="16230600" cy="14740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77240" indent="-388620" lvl="1">
              <a:lnSpc>
                <a:spcPts val="3888"/>
              </a:lnSpc>
              <a:buFont typeface="Arial"/>
              <a:buChar char="•"/>
            </a:pPr>
            <a:r>
              <a:rPr lang="en-US" sz="3600">
                <a:solidFill>
                  <a:srgbClr val="212121"/>
                </a:solidFill>
                <a:latin typeface="Roboto Condensed"/>
              </a:rPr>
              <a:t>Description: Changes the current directory.</a:t>
            </a:r>
          </a:p>
          <a:p>
            <a:pPr algn="just" marL="777240" indent="-388620" lvl="1">
              <a:lnSpc>
                <a:spcPts val="3888"/>
              </a:lnSpc>
              <a:buFont typeface="Arial"/>
              <a:buChar char="•"/>
            </a:pPr>
            <a:r>
              <a:rPr lang="en-US" sz="3600">
                <a:solidFill>
                  <a:srgbClr val="212121"/>
                </a:solidFill>
                <a:latin typeface="Roboto Condensed"/>
              </a:rPr>
              <a:t>Example: cd Documents</a:t>
            </a:r>
          </a:p>
          <a:p>
            <a:pPr algn="just" marL="777240" indent="-388620" lvl="1">
              <a:lnSpc>
                <a:spcPts val="3888"/>
              </a:lnSpc>
              <a:buFont typeface="Arial"/>
              <a:buChar char="•"/>
            </a:pPr>
            <a:r>
              <a:rPr lang="en-US" sz="3600">
                <a:solidFill>
                  <a:srgbClr val="212121"/>
                </a:solidFill>
                <a:latin typeface="Roboto Condensed"/>
              </a:rPr>
              <a:t>Output: Changes to the "Documents" directory.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055541" y="9953625"/>
            <a:ext cx="6687820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60"/>
              </a:lnSpc>
            </a:pPr>
            <a:r>
              <a:rPr lang="en-US" sz="1800">
                <a:solidFill>
                  <a:srgbClr val="373737"/>
                </a:solidFill>
                <a:latin typeface="Roboto Condensed Light"/>
              </a:rPr>
              <a:t>#2101CS632 </a:t>
            </a:r>
            <a:r>
              <a:rPr lang="en-US" sz="1800">
                <a:solidFill>
                  <a:srgbClr val="373737"/>
                </a:solidFill>
                <a:sym typeface="Roboto Condensed"/>
              </a:rPr>
              <a:t></a:t>
            </a:r>
            <a:r>
              <a:rPr lang="en-US" sz="1800">
                <a:solidFill>
                  <a:srgbClr val="373737"/>
                </a:solidFill>
                <a:latin typeface="Roboto Condensed Light"/>
              </a:rPr>
              <a:t>   Practical 1 – PERFORM VARIOUS COMMANDS IN LINUX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16000" y="194502"/>
            <a:ext cx="17856000" cy="725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08"/>
              </a:lnSpc>
            </a:pPr>
            <a:r>
              <a:rPr lang="en-US" sz="5100">
                <a:solidFill>
                  <a:srgbClr val="373737"/>
                </a:solidFill>
                <a:latin typeface="Roboto Condensed Bold"/>
              </a:rPr>
              <a:t>Basic Commands - CD</a:t>
            </a:r>
          </a:p>
        </p:txBody>
      </p: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082695" y="9071290"/>
            <a:ext cx="2008533" cy="610567"/>
          </a:xfrm>
          <a:custGeom>
            <a:avLst/>
            <a:gdLst/>
            <a:ahLst/>
            <a:cxnLst/>
            <a:rect r="r" b="b" t="t" l="l"/>
            <a:pathLst>
              <a:path h="610567" w="2008533">
                <a:moveTo>
                  <a:pt x="0" y="0"/>
                </a:moveTo>
                <a:lnTo>
                  <a:pt x="2008533" y="0"/>
                </a:lnTo>
                <a:lnTo>
                  <a:pt x="2008533" y="610568"/>
                </a:lnTo>
                <a:lnTo>
                  <a:pt x="0" y="6105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6082697" y="9071290"/>
            <a:ext cx="2008533" cy="610566"/>
            <a:chOff x="0" y="0"/>
            <a:chExt cx="2678044" cy="81408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678049" cy="814070"/>
            </a:xfrm>
            <a:custGeom>
              <a:avLst/>
              <a:gdLst/>
              <a:ahLst/>
              <a:cxnLst/>
              <a:rect r="r" b="b" t="t" l="l"/>
              <a:pathLst>
                <a:path h="814070" w="2678049">
                  <a:moveTo>
                    <a:pt x="0" y="0"/>
                  </a:moveTo>
                  <a:lnTo>
                    <a:pt x="2678049" y="0"/>
                  </a:lnTo>
                  <a:lnTo>
                    <a:pt x="2678049" y="814070"/>
                  </a:lnTo>
                  <a:lnTo>
                    <a:pt x="0" y="814070"/>
                  </a:ln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0" y="9906000"/>
            <a:ext cx="18287997" cy="381000"/>
            <a:chOff x="0" y="0"/>
            <a:chExt cx="24383996" cy="508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4384000" cy="508000"/>
            </a:xfrm>
            <a:custGeom>
              <a:avLst/>
              <a:gdLst/>
              <a:ahLst/>
              <a:cxnLst/>
              <a:rect r="r" b="b" t="t" l="l"/>
              <a:pathLst>
                <a:path h="508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508000"/>
                  </a:lnTo>
                  <a:lnTo>
                    <a:pt x="0" y="508000"/>
                  </a:lnTo>
                </a:path>
              </a:pathLst>
            </a:custGeom>
            <a:solidFill>
              <a:srgbClr val="DFDFDF"/>
            </a:solid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0" y="0"/>
            <a:ext cx="18288000" cy="1066802"/>
          </a:xfrm>
          <a:custGeom>
            <a:avLst/>
            <a:gdLst/>
            <a:ahLst/>
            <a:cxnLst/>
            <a:rect r="r" b="b" t="t" l="l"/>
            <a:pathLst>
              <a:path h="1066802" w="18288000">
                <a:moveTo>
                  <a:pt x="0" y="0"/>
                </a:moveTo>
                <a:lnTo>
                  <a:pt x="18288000" y="0"/>
                </a:lnTo>
                <a:lnTo>
                  <a:pt x="18288000" y="1066802"/>
                </a:lnTo>
                <a:lnTo>
                  <a:pt x="0" y="10668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904359" r="-1799" b="-38262"/>
            </a:stretch>
          </a:blipFill>
        </p:spPr>
      </p:sp>
      <p:sp>
        <p:nvSpPr>
          <p:cNvPr name="AutoShape 8" id="8"/>
          <p:cNvSpPr/>
          <p:nvPr/>
        </p:nvSpPr>
        <p:spPr>
          <a:xfrm rot="3577">
            <a:off x="-9530" y="1066802"/>
            <a:ext cx="18307060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 rot="3577">
            <a:off x="-9530" y="9909376"/>
            <a:ext cx="18307060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0" id="10"/>
          <p:cNvSpPr txBox="true"/>
          <p:nvPr/>
        </p:nvSpPr>
        <p:spPr>
          <a:xfrm rot="0">
            <a:off x="1348740" y="9954469"/>
            <a:ext cx="3931920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>
                <a:solidFill>
                  <a:srgbClr val="373737"/>
                </a:solidFill>
                <a:latin typeface="Roboto Condensed Light"/>
              </a:rPr>
              <a:t>Anindya Sinha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007340" y="9942195"/>
            <a:ext cx="3931920" cy="3007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160"/>
              </a:lnSpc>
            </a:pPr>
            <a:r>
              <a:rPr lang="en-US" sz="1800">
                <a:solidFill>
                  <a:srgbClr val="373737"/>
                </a:solidFill>
                <a:latin typeface="Roboto Condensed Bold"/>
              </a:rPr>
              <a:t>‹#›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1753636"/>
            <a:ext cx="16230600" cy="14740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77240" indent="-388620" lvl="1">
              <a:lnSpc>
                <a:spcPts val="3888"/>
              </a:lnSpc>
              <a:buFont typeface="Arial"/>
              <a:buChar char="•"/>
            </a:pPr>
            <a:r>
              <a:rPr lang="en-US" sz="3600">
                <a:solidFill>
                  <a:srgbClr val="212121"/>
                </a:solidFill>
                <a:latin typeface="Roboto Condensed"/>
              </a:rPr>
              <a:t>Description: Prints the current working directory.</a:t>
            </a:r>
          </a:p>
          <a:p>
            <a:pPr algn="just" marL="777240" indent="-388620" lvl="1">
              <a:lnSpc>
                <a:spcPts val="3888"/>
              </a:lnSpc>
              <a:buFont typeface="Arial"/>
              <a:buChar char="•"/>
            </a:pPr>
            <a:r>
              <a:rPr lang="en-US" sz="3600">
                <a:solidFill>
                  <a:srgbClr val="212121"/>
                </a:solidFill>
                <a:latin typeface="Roboto Condensed"/>
              </a:rPr>
              <a:t>Example:pwd</a:t>
            </a:r>
          </a:p>
          <a:p>
            <a:pPr algn="just" marL="777240" indent="-388620" lvl="1">
              <a:lnSpc>
                <a:spcPts val="3888"/>
              </a:lnSpc>
              <a:buFont typeface="Arial"/>
              <a:buChar char="•"/>
            </a:pPr>
            <a:r>
              <a:rPr lang="en-US" sz="3600">
                <a:solidFill>
                  <a:srgbClr val="212121"/>
                </a:solidFill>
                <a:latin typeface="Roboto Condensed"/>
              </a:rPr>
              <a:t>Output: The current directory path.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055541" y="9953625"/>
            <a:ext cx="6687820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60"/>
              </a:lnSpc>
            </a:pPr>
            <a:r>
              <a:rPr lang="en-US" sz="1800">
                <a:solidFill>
                  <a:srgbClr val="373737"/>
                </a:solidFill>
                <a:latin typeface="Roboto Condensed Light"/>
              </a:rPr>
              <a:t>#2101CS632 </a:t>
            </a:r>
            <a:r>
              <a:rPr lang="en-US" sz="1800">
                <a:solidFill>
                  <a:srgbClr val="373737"/>
                </a:solidFill>
                <a:sym typeface="Roboto Condensed"/>
              </a:rPr>
              <a:t></a:t>
            </a:r>
            <a:r>
              <a:rPr lang="en-US" sz="1800">
                <a:solidFill>
                  <a:srgbClr val="373737"/>
                </a:solidFill>
                <a:latin typeface="Roboto Condensed Light"/>
              </a:rPr>
              <a:t>   Practical 1 – PERFORM VARIOUS COMMANDS IN LINUX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16000" y="194502"/>
            <a:ext cx="17856000" cy="725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08"/>
              </a:lnSpc>
            </a:pPr>
            <a:r>
              <a:rPr lang="en-US" sz="5100">
                <a:solidFill>
                  <a:srgbClr val="373737"/>
                </a:solidFill>
                <a:latin typeface="Roboto Condensed Bold"/>
              </a:rPr>
              <a:t>Basic Commands - PWD</a:t>
            </a:r>
          </a:p>
        </p:txBody>
      </p: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082695" y="9071290"/>
            <a:ext cx="2008533" cy="610567"/>
          </a:xfrm>
          <a:custGeom>
            <a:avLst/>
            <a:gdLst/>
            <a:ahLst/>
            <a:cxnLst/>
            <a:rect r="r" b="b" t="t" l="l"/>
            <a:pathLst>
              <a:path h="610567" w="2008533">
                <a:moveTo>
                  <a:pt x="0" y="0"/>
                </a:moveTo>
                <a:lnTo>
                  <a:pt x="2008533" y="0"/>
                </a:lnTo>
                <a:lnTo>
                  <a:pt x="2008533" y="610568"/>
                </a:lnTo>
                <a:lnTo>
                  <a:pt x="0" y="6105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6082697" y="9071290"/>
            <a:ext cx="2008533" cy="610566"/>
            <a:chOff x="0" y="0"/>
            <a:chExt cx="2678044" cy="81408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678049" cy="814070"/>
            </a:xfrm>
            <a:custGeom>
              <a:avLst/>
              <a:gdLst/>
              <a:ahLst/>
              <a:cxnLst/>
              <a:rect r="r" b="b" t="t" l="l"/>
              <a:pathLst>
                <a:path h="814070" w="2678049">
                  <a:moveTo>
                    <a:pt x="0" y="0"/>
                  </a:moveTo>
                  <a:lnTo>
                    <a:pt x="2678049" y="0"/>
                  </a:lnTo>
                  <a:lnTo>
                    <a:pt x="2678049" y="814070"/>
                  </a:lnTo>
                  <a:lnTo>
                    <a:pt x="0" y="814070"/>
                  </a:ln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0" y="9906000"/>
            <a:ext cx="18287997" cy="381000"/>
            <a:chOff x="0" y="0"/>
            <a:chExt cx="24383996" cy="508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4384000" cy="508000"/>
            </a:xfrm>
            <a:custGeom>
              <a:avLst/>
              <a:gdLst/>
              <a:ahLst/>
              <a:cxnLst/>
              <a:rect r="r" b="b" t="t" l="l"/>
              <a:pathLst>
                <a:path h="508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508000"/>
                  </a:lnTo>
                  <a:lnTo>
                    <a:pt x="0" y="508000"/>
                  </a:lnTo>
                </a:path>
              </a:pathLst>
            </a:custGeom>
            <a:solidFill>
              <a:srgbClr val="DFDFDF"/>
            </a:solid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0" y="0"/>
            <a:ext cx="18288000" cy="1066802"/>
          </a:xfrm>
          <a:custGeom>
            <a:avLst/>
            <a:gdLst/>
            <a:ahLst/>
            <a:cxnLst/>
            <a:rect r="r" b="b" t="t" l="l"/>
            <a:pathLst>
              <a:path h="1066802" w="18288000">
                <a:moveTo>
                  <a:pt x="0" y="0"/>
                </a:moveTo>
                <a:lnTo>
                  <a:pt x="18288000" y="0"/>
                </a:lnTo>
                <a:lnTo>
                  <a:pt x="18288000" y="1066802"/>
                </a:lnTo>
                <a:lnTo>
                  <a:pt x="0" y="10668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904359" r="-1799" b="-38262"/>
            </a:stretch>
          </a:blipFill>
        </p:spPr>
      </p:sp>
      <p:sp>
        <p:nvSpPr>
          <p:cNvPr name="AutoShape 8" id="8"/>
          <p:cNvSpPr/>
          <p:nvPr/>
        </p:nvSpPr>
        <p:spPr>
          <a:xfrm rot="3577">
            <a:off x="-9530" y="1066802"/>
            <a:ext cx="18307060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 rot="3577">
            <a:off x="-9530" y="9909376"/>
            <a:ext cx="18307060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0" id="10"/>
          <p:cNvSpPr txBox="true"/>
          <p:nvPr/>
        </p:nvSpPr>
        <p:spPr>
          <a:xfrm rot="0">
            <a:off x="1348740" y="9954469"/>
            <a:ext cx="3931920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>
                <a:solidFill>
                  <a:srgbClr val="373737"/>
                </a:solidFill>
                <a:latin typeface="Roboto Condensed Light"/>
              </a:rPr>
              <a:t>Anindya Sinha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007340" y="9942195"/>
            <a:ext cx="3931920" cy="3007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160"/>
              </a:lnSpc>
            </a:pPr>
            <a:r>
              <a:rPr lang="en-US" sz="1800">
                <a:solidFill>
                  <a:srgbClr val="373737"/>
                </a:solidFill>
                <a:latin typeface="Roboto Condensed Bold"/>
              </a:rPr>
              <a:t>‹#›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1753636"/>
            <a:ext cx="16230600" cy="14740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77240" indent="-388620" lvl="1">
              <a:lnSpc>
                <a:spcPts val="3888"/>
              </a:lnSpc>
              <a:buFont typeface="Arial"/>
              <a:buChar char="•"/>
            </a:pPr>
            <a:r>
              <a:rPr lang="en-US" sz="3600">
                <a:solidFill>
                  <a:srgbClr val="212121"/>
                </a:solidFill>
                <a:latin typeface="Roboto Condensed"/>
              </a:rPr>
              <a:t>Description: Creates a new directory.</a:t>
            </a:r>
          </a:p>
          <a:p>
            <a:pPr algn="just" marL="777240" indent="-388620" lvl="1">
              <a:lnSpc>
                <a:spcPts val="3888"/>
              </a:lnSpc>
              <a:buFont typeface="Arial"/>
              <a:buChar char="•"/>
            </a:pPr>
            <a:r>
              <a:rPr lang="en-US" sz="3600">
                <a:solidFill>
                  <a:srgbClr val="212121"/>
                </a:solidFill>
                <a:latin typeface="Roboto Condensed"/>
              </a:rPr>
              <a:t>Example: mkdir NewDirectory</a:t>
            </a:r>
          </a:p>
          <a:p>
            <a:pPr algn="just" marL="777240" indent="-388620" lvl="1">
              <a:lnSpc>
                <a:spcPts val="3888"/>
              </a:lnSpc>
              <a:buFont typeface="Arial"/>
              <a:buChar char="•"/>
            </a:pPr>
            <a:r>
              <a:rPr lang="en-US" sz="3600">
                <a:solidFill>
                  <a:srgbClr val="212121"/>
                </a:solidFill>
                <a:latin typeface="Roboto Condensed"/>
              </a:rPr>
              <a:t>Output: Creates a new directory named "NewDirectory."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055541" y="9953625"/>
            <a:ext cx="6687820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60"/>
              </a:lnSpc>
            </a:pPr>
            <a:r>
              <a:rPr lang="en-US" sz="1800">
                <a:solidFill>
                  <a:srgbClr val="373737"/>
                </a:solidFill>
                <a:latin typeface="Roboto Condensed Light"/>
              </a:rPr>
              <a:t>#2101CS632 </a:t>
            </a:r>
            <a:r>
              <a:rPr lang="en-US" sz="1800">
                <a:solidFill>
                  <a:srgbClr val="373737"/>
                </a:solidFill>
                <a:sym typeface="Roboto Condensed"/>
              </a:rPr>
              <a:t></a:t>
            </a:r>
            <a:r>
              <a:rPr lang="en-US" sz="1800">
                <a:solidFill>
                  <a:srgbClr val="373737"/>
                </a:solidFill>
                <a:latin typeface="Roboto Condensed Light"/>
              </a:rPr>
              <a:t>   Practical 1 – PERFORM VARIOUS COMMANDS IN LINUX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16000" y="194502"/>
            <a:ext cx="17856000" cy="725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08"/>
              </a:lnSpc>
            </a:pPr>
            <a:r>
              <a:rPr lang="en-US" sz="5100">
                <a:solidFill>
                  <a:srgbClr val="373737"/>
                </a:solidFill>
                <a:latin typeface="Roboto Condensed Bold"/>
              </a:rPr>
              <a:t>Basic Commands - MKDIR</a:t>
            </a:r>
          </a:p>
        </p:txBody>
      </p:sp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082695" y="9071290"/>
            <a:ext cx="2008533" cy="610567"/>
          </a:xfrm>
          <a:custGeom>
            <a:avLst/>
            <a:gdLst/>
            <a:ahLst/>
            <a:cxnLst/>
            <a:rect r="r" b="b" t="t" l="l"/>
            <a:pathLst>
              <a:path h="610567" w="2008533">
                <a:moveTo>
                  <a:pt x="0" y="0"/>
                </a:moveTo>
                <a:lnTo>
                  <a:pt x="2008533" y="0"/>
                </a:lnTo>
                <a:lnTo>
                  <a:pt x="2008533" y="610568"/>
                </a:lnTo>
                <a:lnTo>
                  <a:pt x="0" y="6105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6082697" y="9071290"/>
            <a:ext cx="2008533" cy="610566"/>
            <a:chOff x="0" y="0"/>
            <a:chExt cx="2678044" cy="81408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678049" cy="814070"/>
            </a:xfrm>
            <a:custGeom>
              <a:avLst/>
              <a:gdLst/>
              <a:ahLst/>
              <a:cxnLst/>
              <a:rect r="r" b="b" t="t" l="l"/>
              <a:pathLst>
                <a:path h="814070" w="2678049">
                  <a:moveTo>
                    <a:pt x="0" y="0"/>
                  </a:moveTo>
                  <a:lnTo>
                    <a:pt x="2678049" y="0"/>
                  </a:lnTo>
                  <a:lnTo>
                    <a:pt x="2678049" y="814070"/>
                  </a:lnTo>
                  <a:lnTo>
                    <a:pt x="0" y="814070"/>
                  </a:ln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0" y="9906000"/>
            <a:ext cx="18287997" cy="381000"/>
            <a:chOff x="0" y="0"/>
            <a:chExt cx="24383996" cy="508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4384000" cy="508000"/>
            </a:xfrm>
            <a:custGeom>
              <a:avLst/>
              <a:gdLst/>
              <a:ahLst/>
              <a:cxnLst/>
              <a:rect r="r" b="b" t="t" l="l"/>
              <a:pathLst>
                <a:path h="508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508000"/>
                  </a:lnTo>
                  <a:lnTo>
                    <a:pt x="0" y="508000"/>
                  </a:lnTo>
                </a:path>
              </a:pathLst>
            </a:custGeom>
            <a:solidFill>
              <a:srgbClr val="DFDFDF"/>
            </a:solid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0" y="0"/>
            <a:ext cx="18288000" cy="1066802"/>
          </a:xfrm>
          <a:custGeom>
            <a:avLst/>
            <a:gdLst/>
            <a:ahLst/>
            <a:cxnLst/>
            <a:rect r="r" b="b" t="t" l="l"/>
            <a:pathLst>
              <a:path h="1066802" w="18288000">
                <a:moveTo>
                  <a:pt x="0" y="0"/>
                </a:moveTo>
                <a:lnTo>
                  <a:pt x="18288000" y="0"/>
                </a:lnTo>
                <a:lnTo>
                  <a:pt x="18288000" y="1066802"/>
                </a:lnTo>
                <a:lnTo>
                  <a:pt x="0" y="10668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904359" r="-1799" b="-38262"/>
            </a:stretch>
          </a:blipFill>
        </p:spPr>
      </p:sp>
      <p:sp>
        <p:nvSpPr>
          <p:cNvPr name="AutoShape 8" id="8"/>
          <p:cNvSpPr/>
          <p:nvPr/>
        </p:nvSpPr>
        <p:spPr>
          <a:xfrm rot="3577">
            <a:off x="-9530" y="1066802"/>
            <a:ext cx="18307060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 rot="3577">
            <a:off x="-9530" y="9909376"/>
            <a:ext cx="18307060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0" id="10"/>
          <p:cNvSpPr txBox="true"/>
          <p:nvPr/>
        </p:nvSpPr>
        <p:spPr>
          <a:xfrm rot="0">
            <a:off x="1348740" y="9954469"/>
            <a:ext cx="3931920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>
                <a:solidFill>
                  <a:srgbClr val="373737"/>
                </a:solidFill>
                <a:latin typeface="Roboto Condensed Light"/>
              </a:rPr>
              <a:t>Anindya Sinha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007340" y="9942195"/>
            <a:ext cx="3931920" cy="3007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160"/>
              </a:lnSpc>
            </a:pPr>
            <a:r>
              <a:rPr lang="en-US" sz="1800">
                <a:solidFill>
                  <a:srgbClr val="373737"/>
                </a:solidFill>
                <a:latin typeface="Roboto Condensed Bold"/>
              </a:rPr>
              <a:t>‹#›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1753636"/>
            <a:ext cx="16230600" cy="14740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77240" indent="-388620" lvl="1">
              <a:lnSpc>
                <a:spcPts val="3888"/>
              </a:lnSpc>
              <a:buFont typeface="Arial"/>
              <a:buChar char="•"/>
            </a:pPr>
            <a:r>
              <a:rPr lang="en-US" sz="3600">
                <a:solidFill>
                  <a:srgbClr val="212121"/>
                </a:solidFill>
                <a:latin typeface="Roboto Condensed"/>
              </a:rPr>
              <a:t>Description: Creates an empty file.</a:t>
            </a:r>
          </a:p>
          <a:p>
            <a:pPr algn="just" marL="777240" indent="-388620" lvl="1">
              <a:lnSpc>
                <a:spcPts val="3888"/>
              </a:lnSpc>
              <a:buFont typeface="Arial"/>
              <a:buChar char="•"/>
            </a:pPr>
            <a:r>
              <a:rPr lang="en-US" sz="3600">
                <a:solidFill>
                  <a:srgbClr val="212121"/>
                </a:solidFill>
                <a:latin typeface="Roboto Condensed"/>
              </a:rPr>
              <a:t>Example: touch newfile.txt</a:t>
            </a:r>
          </a:p>
          <a:p>
            <a:pPr algn="just" marL="777240" indent="-388620" lvl="1">
              <a:lnSpc>
                <a:spcPts val="3888"/>
              </a:lnSpc>
              <a:buFont typeface="Arial"/>
              <a:buChar char="•"/>
            </a:pPr>
            <a:r>
              <a:rPr lang="en-US" sz="3600">
                <a:solidFill>
                  <a:srgbClr val="212121"/>
                </a:solidFill>
                <a:latin typeface="Roboto Condensed"/>
              </a:rPr>
              <a:t>Output: Creates a new empty file named "newfile.txt."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055541" y="9953625"/>
            <a:ext cx="6687820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60"/>
              </a:lnSpc>
            </a:pPr>
            <a:r>
              <a:rPr lang="en-US" sz="1800">
                <a:solidFill>
                  <a:srgbClr val="373737"/>
                </a:solidFill>
                <a:latin typeface="Roboto Condensed Light"/>
              </a:rPr>
              <a:t>#2101CS632 </a:t>
            </a:r>
            <a:r>
              <a:rPr lang="en-US" sz="1800">
                <a:solidFill>
                  <a:srgbClr val="373737"/>
                </a:solidFill>
                <a:sym typeface="Roboto Condensed"/>
              </a:rPr>
              <a:t></a:t>
            </a:r>
            <a:r>
              <a:rPr lang="en-US" sz="1800">
                <a:solidFill>
                  <a:srgbClr val="373737"/>
                </a:solidFill>
                <a:latin typeface="Roboto Condensed Light"/>
              </a:rPr>
              <a:t>   Practical 1 – PERFORM VARIOUS COMMANDS IN LINUX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16000" y="194502"/>
            <a:ext cx="17856000" cy="725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08"/>
              </a:lnSpc>
            </a:pPr>
            <a:r>
              <a:rPr lang="en-US" sz="5100">
                <a:solidFill>
                  <a:srgbClr val="373737"/>
                </a:solidFill>
                <a:latin typeface="Roboto Condensed Bold"/>
              </a:rPr>
              <a:t>Basic Commands - TOUCH</a:t>
            </a:r>
          </a:p>
        </p:txBody>
      </p:sp>
    </p:spTree>
  </p:cSld>
  <p:clrMapOvr>
    <a:masterClrMapping/>
  </p:clrMapOvr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082695" y="9071290"/>
            <a:ext cx="2008533" cy="610567"/>
          </a:xfrm>
          <a:custGeom>
            <a:avLst/>
            <a:gdLst/>
            <a:ahLst/>
            <a:cxnLst/>
            <a:rect r="r" b="b" t="t" l="l"/>
            <a:pathLst>
              <a:path h="610567" w="2008533">
                <a:moveTo>
                  <a:pt x="0" y="0"/>
                </a:moveTo>
                <a:lnTo>
                  <a:pt x="2008533" y="0"/>
                </a:lnTo>
                <a:lnTo>
                  <a:pt x="2008533" y="610568"/>
                </a:lnTo>
                <a:lnTo>
                  <a:pt x="0" y="6105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6082697" y="9071290"/>
            <a:ext cx="2008533" cy="610566"/>
            <a:chOff x="0" y="0"/>
            <a:chExt cx="2678044" cy="81408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678049" cy="814070"/>
            </a:xfrm>
            <a:custGeom>
              <a:avLst/>
              <a:gdLst/>
              <a:ahLst/>
              <a:cxnLst/>
              <a:rect r="r" b="b" t="t" l="l"/>
              <a:pathLst>
                <a:path h="814070" w="2678049">
                  <a:moveTo>
                    <a:pt x="0" y="0"/>
                  </a:moveTo>
                  <a:lnTo>
                    <a:pt x="2678049" y="0"/>
                  </a:lnTo>
                  <a:lnTo>
                    <a:pt x="2678049" y="814070"/>
                  </a:lnTo>
                  <a:lnTo>
                    <a:pt x="0" y="814070"/>
                  </a:ln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0" y="9906000"/>
            <a:ext cx="18287997" cy="381000"/>
            <a:chOff x="0" y="0"/>
            <a:chExt cx="24383996" cy="508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4384000" cy="508000"/>
            </a:xfrm>
            <a:custGeom>
              <a:avLst/>
              <a:gdLst/>
              <a:ahLst/>
              <a:cxnLst/>
              <a:rect r="r" b="b" t="t" l="l"/>
              <a:pathLst>
                <a:path h="508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508000"/>
                  </a:lnTo>
                  <a:lnTo>
                    <a:pt x="0" y="508000"/>
                  </a:lnTo>
                </a:path>
              </a:pathLst>
            </a:custGeom>
            <a:solidFill>
              <a:srgbClr val="DFDFDF"/>
            </a:solid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0" y="0"/>
            <a:ext cx="18288000" cy="1066802"/>
          </a:xfrm>
          <a:custGeom>
            <a:avLst/>
            <a:gdLst/>
            <a:ahLst/>
            <a:cxnLst/>
            <a:rect r="r" b="b" t="t" l="l"/>
            <a:pathLst>
              <a:path h="1066802" w="18288000">
                <a:moveTo>
                  <a:pt x="0" y="0"/>
                </a:moveTo>
                <a:lnTo>
                  <a:pt x="18288000" y="0"/>
                </a:lnTo>
                <a:lnTo>
                  <a:pt x="18288000" y="1066802"/>
                </a:lnTo>
                <a:lnTo>
                  <a:pt x="0" y="10668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904359" r="-1799" b="-38262"/>
            </a:stretch>
          </a:blipFill>
        </p:spPr>
      </p:sp>
      <p:sp>
        <p:nvSpPr>
          <p:cNvPr name="AutoShape 8" id="8"/>
          <p:cNvSpPr/>
          <p:nvPr/>
        </p:nvSpPr>
        <p:spPr>
          <a:xfrm rot="3577">
            <a:off x="-9530" y="1066802"/>
            <a:ext cx="18307060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 rot="3577">
            <a:off x="-9530" y="9909376"/>
            <a:ext cx="18307060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0" id="10"/>
          <p:cNvSpPr txBox="true"/>
          <p:nvPr/>
        </p:nvSpPr>
        <p:spPr>
          <a:xfrm rot="0">
            <a:off x="1348740" y="9954469"/>
            <a:ext cx="3931920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>
                <a:solidFill>
                  <a:srgbClr val="373737"/>
                </a:solidFill>
                <a:latin typeface="Roboto Condensed Light"/>
              </a:rPr>
              <a:t>Anindya Sinha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007340" y="9942195"/>
            <a:ext cx="3931920" cy="3007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160"/>
              </a:lnSpc>
            </a:pPr>
            <a:r>
              <a:rPr lang="en-US" sz="1800">
                <a:solidFill>
                  <a:srgbClr val="373737"/>
                </a:solidFill>
                <a:latin typeface="Roboto Condensed Bold"/>
              </a:rPr>
              <a:t>‹#›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1753636"/>
            <a:ext cx="16230600" cy="14740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77240" indent="-388620" lvl="1">
              <a:lnSpc>
                <a:spcPts val="3888"/>
              </a:lnSpc>
              <a:buFont typeface="Arial"/>
              <a:buChar char="•"/>
            </a:pPr>
            <a:r>
              <a:rPr lang="en-US" sz="3600">
                <a:solidFill>
                  <a:srgbClr val="212121"/>
                </a:solidFill>
                <a:latin typeface="Roboto Condensed"/>
              </a:rPr>
              <a:t>Description: Removes an empty directory.</a:t>
            </a:r>
          </a:p>
          <a:p>
            <a:pPr algn="just" marL="777240" indent="-388620" lvl="1">
              <a:lnSpc>
                <a:spcPts val="3888"/>
              </a:lnSpc>
              <a:buFont typeface="Arial"/>
              <a:buChar char="•"/>
            </a:pPr>
            <a:r>
              <a:rPr lang="en-US" sz="3600">
                <a:solidFill>
                  <a:srgbClr val="212121"/>
                </a:solidFill>
                <a:latin typeface="Roboto Condensed"/>
              </a:rPr>
              <a:t>Example: rmdir EmptyDirectory</a:t>
            </a:r>
          </a:p>
          <a:p>
            <a:pPr algn="just" marL="777240" indent="-388620" lvl="1">
              <a:lnSpc>
                <a:spcPts val="3888"/>
              </a:lnSpc>
              <a:buFont typeface="Arial"/>
              <a:buChar char="•"/>
            </a:pPr>
            <a:r>
              <a:rPr lang="en-US" sz="3600">
                <a:solidFill>
                  <a:srgbClr val="212121"/>
                </a:solidFill>
                <a:latin typeface="Roboto Condensed"/>
              </a:rPr>
              <a:t>Output: Removes the empty directory named "EmptyDirectory."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055541" y="9953625"/>
            <a:ext cx="6687820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60"/>
              </a:lnSpc>
            </a:pPr>
            <a:r>
              <a:rPr lang="en-US" sz="1800">
                <a:solidFill>
                  <a:srgbClr val="373737"/>
                </a:solidFill>
                <a:latin typeface="Roboto Condensed Light"/>
              </a:rPr>
              <a:t>#2101CS632 </a:t>
            </a:r>
            <a:r>
              <a:rPr lang="en-US" sz="1800">
                <a:solidFill>
                  <a:srgbClr val="373737"/>
                </a:solidFill>
                <a:sym typeface="Roboto Condensed"/>
              </a:rPr>
              <a:t></a:t>
            </a:r>
            <a:r>
              <a:rPr lang="en-US" sz="1800">
                <a:solidFill>
                  <a:srgbClr val="373737"/>
                </a:solidFill>
                <a:latin typeface="Roboto Condensed Light"/>
              </a:rPr>
              <a:t>   Practical 1 – PERFORM VARIOUS COMMANDS IN LINUX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16000" y="194502"/>
            <a:ext cx="17856000" cy="725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08"/>
              </a:lnSpc>
            </a:pPr>
            <a:r>
              <a:rPr lang="en-US" sz="5100">
                <a:solidFill>
                  <a:srgbClr val="373737"/>
                </a:solidFill>
                <a:latin typeface="Roboto Condensed Bold"/>
              </a:rPr>
              <a:t>Basic Commands - RMDIR</a:t>
            </a:r>
          </a:p>
        </p:txBody>
      </p:sp>
    </p:spTree>
  </p:cSld>
  <p:clrMapOvr>
    <a:masterClrMapping/>
  </p:clrMapOvr>
</p:sld>
</file>

<file path=ppt/slides/slide3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082695" y="9071290"/>
            <a:ext cx="2008533" cy="610567"/>
          </a:xfrm>
          <a:custGeom>
            <a:avLst/>
            <a:gdLst/>
            <a:ahLst/>
            <a:cxnLst/>
            <a:rect r="r" b="b" t="t" l="l"/>
            <a:pathLst>
              <a:path h="610567" w="2008533">
                <a:moveTo>
                  <a:pt x="0" y="0"/>
                </a:moveTo>
                <a:lnTo>
                  <a:pt x="2008533" y="0"/>
                </a:lnTo>
                <a:lnTo>
                  <a:pt x="2008533" y="610568"/>
                </a:lnTo>
                <a:lnTo>
                  <a:pt x="0" y="6105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6082697" y="9071290"/>
            <a:ext cx="2008533" cy="610566"/>
            <a:chOff x="0" y="0"/>
            <a:chExt cx="2678044" cy="81408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678049" cy="814070"/>
            </a:xfrm>
            <a:custGeom>
              <a:avLst/>
              <a:gdLst/>
              <a:ahLst/>
              <a:cxnLst/>
              <a:rect r="r" b="b" t="t" l="l"/>
              <a:pathLst>
                <a:path h="814070" w="2678049">
                  <a:moveTo>
                    <a:pt x="0" y="0"/>
                  </a:moveTo>
                  <a:lnTo>
                    <a:pt x="2678049" y="0"/>
                  </a:lnTo>
                  <a:lnTo>
                    <a:pt x="2678049" y="814070"/>
                  </a:lnTo>
                  <a:lnTo>
                    <a:pt x="0" y="814070"/>
                  </a:ln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0" y="9906000"/>
            <a:ext cx="18287997" cy="381000"/>
            <a:chOff x="0" y="0"/>
            <a:chExt cx="24383996" cy="508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4384000" cy="508000"/>
            </a:xfrm>
            <a:custGeom>
              <a:avLst/>
              <a:gdLst/>
              <a:ahLst/>
              <a:cxnLst/>
              <a:rect r="r" b="b" t="t" l="l"/>
              <a:pathLst>
                <a:path h="508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508000"/>
                  </a:lnTo>
                  <a:lnTo>
                    <a:pt x="0" y="508000"/>
                  </a:lnTo>
                </a:path>
              </a:pathLst>
            </a:custGeom>
            <a:solidFill>
              <a:srgbClr val="DFDFDF"/>
            </a:solid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0" y="0"/>
            <a:ext cx="18288000" cy="1066802"/>
          </a:xfrm>
          <a:custGeom>
            <a:avLst/>
            <a:gdLst/>
            <a:ahLst/>
            <a:cxnLst/>
            <a:rect r="r" b="b" t="t" l="l"/>
            <a:pathLst>
              <a:path h="1066802" w="18288000">
                <a:moveTo>
                  <a:pt x="0" y="0"/>
                </a:moveTo>
                <a:lnTo>
                  <a:pt x="18288000" y="0"/>
                </a:lnTo>
                <a:lnTo>
                  <a:pt x="18288000" y="1066802"/>
                </a:lnTo>
                <a:lnTo>
                  <a:pt x="0" y="10668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904359" r="-1799" b="-38262"/>
            </a:stretch>
          </a:blipFill>
        </p:spPr>
      </p:sp>
      <p:sp>
        <p:nvSpPr>
          <p:cNvPr name="AutoShape 8" id="8"/>
          <p:cNvSpPr/>
          <p:nvPr/>
        </p:nvSpPr>
        <p:spPr>
          <a:xfrm rot="3577">
            <a:off x="-9530" y="1066802"/>
            <a:ext cx="18307060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 rot="3577">
            <a:off x="-9530" y="9909376"/>
            <a:ext cx="18307060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0" id="10"/>
          <p:cNvSpPr txBox="true"/>
          <p:nvPr/>
        </p:nvSpPr>
        <p:spPr>
          <a:xfrm rot="0">
            <a:off x="1348740" y="9954469"/>
            <a:ext cx="3931920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>
                <a:solidFill>
                  <a:srgbClr val="373737"/>
                </a:solidFill>
                <a:latin typeface="Roboto Condensed Light"/>
              </a:rPr>
              <a:t>Anindya Sinha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007340" y="9942195"/>
            <a:ext cx="3931920" cy="3007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160"/>
              </a:lnSpc>
            </a:pPr>
            <a:r>
              <a:rPr lang="en-US" sz="1800">
                <a:solidFill>
                  <a:srgbClr val="373737"/>
                </a:solidFill>
                <a:latin typeface="Roboto Condensed Bold"/>
              </a:rPr>
              <a:t>‹#›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1753636"/>
            <a:ext cx="16230600" cy="14740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77240" indent="-388620" lvl="1">
              <a:lnSpc>
                <a:spcPts val="3888"/>
              </a:lnSpc>
              <a:buFont typeface="Arial"/>
              <a:buChar char="•"/>
            </a:pPr>
            <a:r>
              <a:rPr lang="en-US" sz="3600">
                <a:solidFill>
                  <a:srgbClr val="212121"/>
                </a:solidFill>
                <a:latin typeface="Roboto Condensed"/>
              </a:rPr>
              <a:t>Description: Removes files or directories.</a:t>
            </a:r>
          </a:p>
          <a:p>
            <a:pPr algn="just" marL="777240" indent="-388620" lvl="1">
              <a:lnSpc>
                <a:spcPts val="3888"/>
              </a:lnSpc>
              <a:buFont typeface="Arial"/>
              <a:buChar char="•"/>
            </a:pPr>
            <a:r>
              <a:rPr lang="en-US" sz="3600">
                <a:solidFill>
                  <a:srgbClr val="212121"/>
                </a:solidFill>
                <a:latin typeface="Roboto Condensed"/>
              </a:rPr>
              <a:t>Example: rm file.txt</a:t>
            </a:r>
          </a:p>
          <a:p>
            <a:pPr algn="just" marL="777240" indent="-388620" lvl="1">
              <a:lnSpc>
                <a:spcPts val="3888"/>
              </a:lnSpc>
              <a:buFont typeface="Arial"/>
              <a:buChar char="•"/>
            </a:pPr>
            <a:r>
              <a:rPr lang="en-US" sz="3600">
                <a:solidFill>
                  <a:srgbClr val="212121"/>
                </a:solidFill>
                <a:latin typeface="Roboto Condensed"/>
              </a:rPr>
              <a:t>Output: Removes the file named "file.txt."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055541" y="9953625"/>
            <a:ext cx="6687820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60"/>
              </a:lnSpc>
            </a:pPr>
            <a:r>
              <a:rPr lang="en-US" sz="1800">
                <a:solidFill>
                  <a:srgbClr val="373737"/>
                </a:solidFill>
                <a:latin typeface="Roboto Condensed Light"/>
              </a:rPr>
              <a:t>#2101CS632 </a:t>
            </a:r>
            <a:r>
              <a:rPr lang="en-US" sz="1800">
                <a:solidFill>
                  <a:srgbClr val="373737"/>
                </a:solidFill>
                <a:sym typeface="Roboto Condensed"/>
              </a:rPr>
              <a:t></a:t>
            </a:r>
            <a:r>
              <a:rPr lang="en-US" sz="1800">
                <a:solidFill>
                  <a:srgbClr val="373737"/>
                </a:solidFill>
                <a:latin typeface="Roboto Condensed Light"/>
              </a:rPr>
              <a:t>   Practical 1 – PERFORM VARIOUS COMMANDS IN LINUX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16000" y="194502"/>
            <a:ext cx="17856000" cy="725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08"/>
              </a:lnSpc>
            </a:pPr>
            <a:r>
              <a:rPr lang="en-US" sz="5100">
                <a:solidFill>
                  <a:srgbClr val="373737"/>
                </a:solidFill>
                <a:latin typeface="Roboto Condensed Bold"/>
              </a:rPr>
              <a:t>Basic Commands - RM</a:t>
            </a:r>
          </a:p>
        </p:txBody>
      </p:sp>
    </p:spTree>
  </p:cSld>
  <p:clrMapOvr>
    <a:masterClrMapping/>
  </p:clrMapOvr>
</p:sld>
</file>

<file path=ppt/slides/slide3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082695" y="9071290"/>
            <a:ext cx="2008533" cy="610567"/>
          </a:xfrm>
          <a:custGeom>
            <a:avLst/>
            <a:gdLst/>
            <a:ahLst/>
            <a:cxnLst/>
            <a:rect r="r" b="b" t="t" l="l"/>
            <a:pathLst>
              <a:path h="610567" w="2008533">
                <a:moveTo>
                  <a:pt x="0" y="0"/>
                </a:moveTo>
                <a:lnTo>
                  <a:pt x="2008533" y="0"/>
                </a:lnTo>
                <a:lnTo>
                  <a:pt x="2008533" y="610568"/>
                </a:lnTo>
                <a:lnTo>
                  <a:pt x="0" y="6105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6082697" y="9071290"/>
            <a:ext cx="2008533" cy="610566"/>
            <a:chOff x="0" y="0"/>
            <a:chExt cx="2678044" cy="81408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678049" cy="814070"/>
            </a:xfrm>
            <a:custGeom>
              <a:avLst/>
              <a:gdLst/>
              <a:ahLst/>
              <a:cxnLst/>
              <a:rect r="r" b="b" t="t" l="l"/>
              <a:pathLst>
                <a:path h="814070" w="2678049">
                  <a:moveTo>
                    <a:pt x="0" y="0"/>
                  </a:moveTo>
                  <a:lnTo>
                    <a:pt x="2678049" y="0"/>
                  </a:lnTo>
                  <a:lnTo>
                    <a:pt x="2678049" y="814070"/>
                  </a:lnTo>
                  <a:lnTo>
                    <a:pt x="0" y="814070"/>
                  </a:ln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0" y="9906000"/>
            <a:ext cx="18287997" cy="381000"/>
            <a:chOff x="0" y="0"/>
            <a:chExt cx="24383996" cy="508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4384000" cy="508000"/>
            </a:xfrm>
            <a:custGeom>
              <a:avLst/>
              <a:gdLst/>
              <a:ahLst/>
              <a:cxnLst/>
              <a:rect r="r" b="b" t="t" l="l"/>
              <a:pathLst>
                <a:path h="508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508000"/>
                  </a:lnTo>
                  <a:lnTo>
                    <a:pt x="0" y="508000"/>
                  </a:lnTo>
                </a:path>
              </a:pathLst>
            </a:custGeom>
            <a:solidFill>
              <a:srgbClr val="DFDFDF"/>
            </a:solid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0" y="0"/>
            <a:ext cx="18288000" cy="1066802"/>
          </a:xfrm>
          <a:custGeom>
            <a:avLst/>
            <a:gdLst/>
            <a:ahLst/>
            <a:cxnLst/>
            <a:rect r="r" b="b" t="t" l="l"/>
            <a:pathLst>
              <a:path h="1066802" w="18288000">
                <a:moveTo>
                  <a:pt x="0" y="0"/>
                </a:moveTo>
                <a:lnTo>
                  <a:pt x="18288000" y="0"/>
                </a:lnTo>
                <a:lnTo>
                  <a:pt x="18288000" y="1066802"/>
                </a:lnTo>
                <a:lnTo>
                  <a:pt x="0" y="10668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904359" r="-1799" b="-38262"/>
            </a:stretch>
          </a:blipFill>
        </p:spPr>
      </p:sp>
      <p:sp>
        <p:nvSpPr>
          <p:cNvPr name="AutoShape 8" id="8"/>
          <p:cNvSpPr/>
          <p:nvPr/>
        </p:nvSpPr>
        <p:spPr>
          <a:xfrm rot="3577">
            <a:off x="-9530" y="1066802"/>
            <a:ext cx="18307060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 rot="3577">
            <a:off x="-9530" y="9909376"/>
            <a:ext cx="18307060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0" id="10"/>
          <p:cNvSpPr txBox="true"/>
          <p:nvPr/>
        </p:nvSpPr>
        <p:spPr>
          <a:xfrm rot="0">
            <a:off x="1348740" y="9954469"/>
            <a:ext cx="3931920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>
                <a:solidFill>
                  <a:srgbClr val="373737"/>
                </a:solidFill>
                <a:latin typeface="Roboto Condensed Light"/>
              </a:rPr>
              <a:t>Anindya Sinha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007340" y="9942195"/>
            <a:ext cx="3931920" cy="3007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160"/>
              </a:lnSpc>
            </a:pPr>
            <a:r>
              <a:rPr lang="en-US" sz="1800">
                <a:solidFill>
                  <a:srgbClr val="373737"/>
                </a:solidFill>
                <a:latin typeface="Roboto Condensed Bold"/>
              </a:rPr>
              <a:t>‹#›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1753636"/>
            <a:ext cx="16230600" cy="14740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77240" indent="-388620" lvl="1">
              <a:lnSpc>
                <a:spcPts val="3888"/>
              </a:lnSpc>
              <a:buFont typeface="Arial"/>
              <a:buChar char="•"/>
            </a:pPr>
            <a:r>
              <a:rPr lang="en-US" sz="3600">
                <a:solidFill>
                  <a:srgbClr val="212121"/>
                </a:solidFill>
                <a:latin typeface="Roboto Condensed"/>
              </a:rPr>
              <a:t>Description: Opens a file or directory.</a:t>
            </a:r>
          </a:p>
          <a:p>
            <a:pPr algn="just" marL="777240" indent="-388620" lvl="1">
              <a:lnSpc>
                <a:spcPts val="3888"/>
              </a:lnSpc>
              <a:buFont typeface="Arial"/>
              <a:buChar char="•"/>
            </a:pPr>
            <a:r>
              <a:rPr lang="en-US" sz="3600">
                <a:solidFill>
                  <a:srgbClr val="212121"/>
                </a:solidFill>
                <a:latin typeface="Roboto Condensed"/>
              </a:rPr>
              <a:t>Example: open file.txt</a:t>
            </a:r>
          </a:p>
          <a:p>
            <a:pPr algn="just" marL="777240" indent="-388620" lvl="1">
              <a:lnSpc>
                <a:spcPts val="3888"/>
              </a:lnSpc>
              <a:buFont typeface="Arial"/>
              <a:buChar char="•"/>
            </a:pPr>
            <a:r>
              <a:rPr lang="en-US" sz="3600">
                <a:solidFill>
                  <a:srgbClr val="212121"/>
                </a:solidFill>
                <a:latin typeface="Roboto Condensed"/>
              </a:rPr>
              <a:t>Output: Opens the file "file.txt" with the default application.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055541" y="9953625"/>
            <a:ext cx="6687820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60"/>
              </a:lnSpc>
            </a:pPr>
            <a:r>
              <a:rPr lang="en-US" sz="1800">
                <a:solidFill>
                  <a:srgbClr val="373737"/>
                </a:solidFill>
                <a:latin typeface="Roboto Condensed Light"/>
              </a:rPr>
              <a:t>#2101CS632 </a:t>
            </a:r>
            <a:r>
              <a:rPr lang="en-US" sz="1800">
                <a:solidFill>
                  <a:srgbClr val="373737"/>
                </a:solidFill>
                <a:sym typeface="Roboto Condensed"/>
              </a:rPr>
              <a:t></a:t>
            </a:r>
            <a:r>
              <a:rPr lang="en-US" sz="1800">
                <a:solidFill>
                  <a:srgbClr val="373737"/>
                </a:solidFill>
                <a:latin typeface="Roboto Condensed Light"/>
              </a:rPr>
              <a:t>   Practical 1 – PERFORM VARIOUS COMMANDS IN LINUX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16000" y="194502"/>
            <a:ext cx="17856000" cy="725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08"/>
              </a:lnSpc>
            </a:pPr>
            <a:r>
              <a:rPr lang="en-US" sz="5100">
                <a:solidFill>
                  <a:srgbClr val="373737"/>
                </a:solidFill>
                <a:latin typeface="Roboto Condensed Bold"/>
              </a:rPr>
              <a:t>Basic Commands - OPEN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082695" y="9071290"/>
            <a:ext cx="2008533" cy="610567"/>
          </a:xfrm>
          <a:custGeom>
            <a:avLst/>
            <a:gdLst/>
            <a:ahLst/>
            <a:cxnLst/>
            <a:rect r="r" b="b" t="t" l="l"/>
            <a:pathLst>
              <a:path h="610567" w="2008533">
                <a:moveTo>
                  <a:pt x="0" y="0"/>
                </a:moveTo>
                <a:lnTo>
                  <a:pt x="2008533" y="0"/>
                </a:lnTo>
                <a:lnTo>
                  <a:pt x="2008533" y="610568"/>
                </a:lnTo>
                <a:lnTo>
                  <a:pt x="0" y="6105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6082697" y="9071290"/>
            <a:ext cx="2008533" cy="610566"/>
            <a:chOff x="0" y="0"/>
            <a:chExt cx="2678044" cy="81408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678049" cy="814070"/>
            </a:xfrm>
            <a:custGeom>
              <a:avLst/>
              <a:gdLst/>
              <a:ahLst/>
              <a:cxnLst/>
              <a:rect r="r" b="b" t="t" l="l"/>
              <a:pathLst>
                <a:path h="814070" w="2678049">
                  <a:moveTo>
                    <a:pt x="0" y="0"/>
                  </a:moveTo>
                  <a:lnTo>
                    <a:pt x="2678049" y="0"/>
                  </a:lnTo>
                  <a:lnTo>
                    <a:pt x="2678049" y="814070"/>
                  </a:lnTo>
                  <a:lnTo>
                    <a:pt x="0" y="814070"/>
                  </a:ln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0" y="9906000"/>
            <a:ext cx="18287997" cy="381000"/>
            <a:chOff x="0" y="0"/>
            <a:chExt cx="24383996" cy="508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4384000" cy="508000"/>
            </a:xfrm>
            <a:custGeom>
              <a:avLst/>
              <a:gdLst/>
              <a:ahLst/>
              <a:cxnLst/>
              <a:rect r="r" b="b" t="t" l="l"/>
              <a:pathLst>
                <a:path h="508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508000"/>
                  </a:lnTo>
                  <a:lnTo>
                    <a:pt x="0" y="508000"/>
                  </a:lnTo>
                </a:path>
              </a:pathLst>
            </a:custGeom>
            <a:solidFill>
              <a:srgbClr val="DFDFDF"/>
            </a:solid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0" y="0"/>
            <a:ext cx="18288000" cy="1066802"/>
          </a:xfrm>
          <a:custGeom>
            <a:avLst/>
            <a:gdLst/>
            <a:ahLst/>
            <a:cxnLst/>
            <a:rect r="r" b="b" t="t" l="l"/>
            <a:pathLst>
              <a:path h="1066802" w="18288000">
                <a:moveTo>
                  <a:pt x="0" y="0"/>
                </a:moveTo>
                <a:lnTo>
                  <a:pt x="18288000" y="0"/>
                </a:lnTo>
                <a:lnTo>
                  <a:pt x="18288000" y="1066802"/>
                </a:lnTo>
                <a:lnTo>
                  <a:pt x="0" y="10668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904359" r="-1799" b="-38262"/>
            </a:stretch>
          </a:blipFill>
        </p:spPr>
      </p:sp>
      <p:sp>
        <p:nvSpPr>
          <p:cNvPr name="AutoShape 8" id="8"/>
          <p:cNvSpPr/>
          <p:nvPr/>
        </p:nvSpPr>
        <p:spPr>
          <a:xfrm rot="3577">
            <a:off x="-9530" y="1066802"/>
            <a:ext cx="18307060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 rot="3577">
            <a:off x="-9530" y="9909376"/>
            <a:ext cx="18307060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1951990" y="1540911"/>
            <a:ext cx="5762460" cy="5858679"/>
          </a:xfrm>
          <a:custGeom>
            <a:avLst/>
            <a:gdLst/>
            <a:ahLst/>
            <a:cxnLst/>
            <a:rect r="r" b="b" t="t" l="l"/>
            <a:pathLst>
              <a:path h="5858679" w="5762460">
                <a:moveTo>
                  <a:pt x="0" y="0"/>
                </a:moveTo>
                <a:lnTo>
                  <a:pt x="5762460" y="0"/>
                </a:lnTo>
                <a:lnTo>
                  <a:pt x="5762460" y="5858679"/>
                </a:lnTo>
                <a:lnTo>
                  <a:pt x="0" y="585867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348740" y="9954469"/>
            <a:ext cx="3931920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>
                <a:solidFill>
                  <a:srgbClr val="373737"/>
                </a:solidFill>
                <a:latin typeface="Roboto Condensed Light"/>
              </a:rPr>
              <a:t>Anindya Sinha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007340" y="9942195"/>
            <a:ext cx="3931920" cy="3007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160"/>
              </a:lnSpc>
            </a:pPr>
            <a:r>
              <a:rPr lang="en-US" sz="1800">
                <a:solidFill>
                  <a:srgbClr val="373737"/>
                </a:solidFill>
                <a:latin typeface="Roboto Condensed Bold"/>
              </a:rPr>
              <a:t>‹#›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16000" y="194502"/>
            <a:ext cx="17856000" cy="725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08"/>
              </a:lnSpc>
            </a:pPr>
            <a:r>
              <a:rPr lang="en-US" sz="5100">
                <a:solidFill>
                  <a:srgbClr val="373737"/>
                </a:solidFill>
                <a:latin typeface="Roboto Condensed Bold"/>
              </a:rPr>
              <a:t>Setting up Kali in VMware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432973" y="1690136"/>
            <a:ext cx="8232675" cy="24456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77240" indent="-388620" lvl="1">
              <a:lnSpc>
                <a:spcPts val="3888"/>
              </a:lnSpc>
              <a:buFont typeface="Arial"/>
              <a:buChar char="•"/>
            </a:pPr>
            <a:r>
              <a:rPr lang="en-US" sz="3600">
                <a:solidFill>
                  <a:srgbClr val="212121"/>
                </a:solidFill>
                <a:latin typeface="Roboto Condensed"/>
              </a:rPr>
              <a:t>If you are a new user, I recommend selecting the first option, which is ‘</a:t>
            </a:r>
            <a:r>
              <a:rPr lang="en-US" sz="3600">
                <a:solidFill>
                  <a:srgbClr val="212121"/>
                </a:solidFill>
                <a:latin typeface="Roboto Condensed Bold"/>
              </a:rPr>
              <a:t>Typical (Recommended),</a:t>
            </a:r>
            <a:r>
              <a:rPr lang="en-US" sz="3600">
                <a:solidFill>
                  <a:srgbClr val="212121"/>
                </a:solidFill>
                <a:latin typeface="Roboto Condensed"/>
              </a:rPr>
              <a:t>’ in the first tab that appears and proceeding with the setup.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055541" y="9953625"/>
            <a:ext cx="6687820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60"/>
              </a:lnSpc>
            </a:pPr>
            <a:r>
              <a:rPr lang="en-US" sz="1800">
                <a:solidFill>
                  <a:srgbClr val="373737"/>
                </a:solidFill>
                <a:latin typeface="Roboto Condensed Light"/>
              </a:rPr>
              <a:t>#2101CS632 </a:t>
            </a:r>
            <a:r>
              <a:rPr lang="en-US" sz="1800">
                <a:solidFill>
                  <a:srgbClr val="373737"/>
                </a:solidFill>
                <a:sym typeface="Roboto Condensed"/>
              </a:rPr>
              <a:t></a:t>
            </a:r>
            <a:r>
              <a:rPr lang="en-US" sz="1800">
                <a:solidFill>
                  <a:srgbClr val="373737"/>
                </a:solidFill>
                <a:latin typeface="Roboto Condensed Light"/>
              </a:rPr>
              <a:t>   Practical 1 – PERFORM VARIOUS COMMANDS IN LINUX</a:t>
            </a:r>
          </a:p>
        </p:txBody>
      </p:sp>
    </p:spTree>
  </p:cSld>
  <p:clrMapOvr>
    <a:masterClrMapping/>
  </p:clrMapOvr>
</p:sld>
</file>

<file path=ppt/slides/slide4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082695" y="9071290"/>
            <a:ext cx="2008533" cy="610567"/>
          </a:xfrm>
          <a:custGeom>
            <a:avLst/>
            <a:gdLst/>
            <a:ahLst/>
            <a:cxnLst/>
            <a:rect r="r" b="b" t="t" l="l"/>
            <a:pathLst>
              <a:path h="610567" w="2008533">
                <a:moveTo>
                  <a:pt x="0" y="0"/>
                </a:moveTo>
                <a:lnTo>
                  <a:pt x="2008533" y="0"/>
                </a:lnTo>
                <a:lnTo>
                  <a:pt x="2008533" y="610568"/>
                </a:lnTo>
                <a:lnTo>
                  <a:pt x="0" y="6105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6082697" y="9071290"/>
            <a:ext cx="2008533" cy="610566"/>
            <a:chOff x="0" y="0"/>
            <a:chExt cx="2678044" cy="81408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678049" cy="814070"/>
            </a:xfrm>
            <a:custGeom>
              <a:avLst/>
              <a:gdLst/>
              <a:ahLst/>
              <a:cxnLst/>
              <a:rect r="r" b="b" t="t" l="l"/>
              <a:pathLst>
                <a:path h="814070" w="2678049">
                  <a:moveTo>
                    <a:pt x="0" y="0"/>
                  </a:moveTo>
                  <a:lnTo>
                    <a:pt x="2678049" y="0"/>
                  </a:lnTo>
                  <a:lnTo>
                    <a:pt x="2678049" y="814070"/>
                  </a:lnTo>
                  <a:lnTo>
                    <a:pt x="0" y="814070"/>
                  </a:ln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0" y="9906000"/>
            <a:ext cx="18287997" cy="381000"/>
            <a:chOff x="0" y="0"/>
            <a:chExt cx="24383996" cy="508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4384000" cy="508000"/>
            </a:xfrm>
            <a:custGeom>
              <a:avLst/>
              <a:gdLst/>
              <a:ahLst/>
              <a:cxnLst/>
              <a:rect r="r" b="b" t="t" l="l"/>
              <a:pathLst>
                <a:path h="508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508000"/>
                  </a:lnTo>
                  <a:lnTo>
                    <a:pt x="0" y="508000"/>
                  </a:lnTo>
                </a:path>
              </a:pathLst>
            </a:custGeom>
            <a:solidFill>
              <a:srgbClr val="DFDFDF"/>
            </a:solid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0" y="0"/>
            <a:ext cx="18288000" cy="1066802"/>
          </a:xfrm>
          <a:custGeom>
            <a:avLst/>
            <a:gdLst/>
            <a:ahLst/>
            <a:cxnLst/>
            <a:rect r="r" b="b" t="t" l="l"/>
            <a:pathLst>
              <a:path h="1066802" w="18288000">
                <a:moveTo>
                  <a:pt x="0" y="0"/>
                </a:moveTo>
                <a:lnTo>
                  <a:pt x="18288000" y="0"/>
                </a:lnTo>
                <a:lnTo>
                  <a:pt x="18288000" y="1066802"/>
                </a:lnTo>
                <a:lnTo>
                  <a:pt x="0" y="10668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904359" r="-1799" b="-38262"/>
            </a:stretch>
          </a:blipFill>
        </p:spPr>
      </p:sp>
      <p:sp>
        <p:nvSpPr>
          <p:cNvPr name="AutoShape 8" id="8"/>
          <p:cNvSpPr/>
          <p:nvPr/>
        </p:nvSpPr>
        <p:spPr>
          <a:xfrm rot="3577">
            <a:off x="-9530" y="1066802"/>
            <a:ext cx="18307060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 rot="3577">
            <a:off x="-9530" y="9909376"/>
            <a:ext cx="18307060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0" id="10"/>
          <p:cNvSpPr txBox="true"/>
          <p:nvPr/>
        </p:nvSpPr>
        <p:spPr>
          <a:xfrm rot="0">
            <a:off x="1348740" y="9954469"/>
            <a:ext cx="3931920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>
                <a:solidFill>
                  <a:srgbClr val="373737"/>
                </a:solidFill>
                <a:latin typeface="Roboto Condensed Light"/>
              </a:rPr>
              <a:t>Anindya Sinha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007340" y="9942195"/>
            <a:ext cx="3931920" cy="3007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160"/>
              </a:lnSpc>
            </a:pPr>
            <a:r>
              <a:rPr lang="en-US" sz="1800">
                <a:solidFill>
                  <a:srgbClr val="373737"/>
                </a:solidFill>
                <a:latin typeface="Roboto Condensed Bold"/>
              </a:rPr>
              <a:t>‹#›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1753636"/>
            <a:ext cx="16230600" cy="14740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77240" indent="-388620" lvl="1">
              <a:lnSpc>
                <a:spcPts val="3888"/>
              </a:lnSpc>
              <a:buFont typeface="Arial"/>
              <a:buChar char="•"/>
            </a:pPr>
            <a:r>
              <a:rPr lang="en-US" sz="3600">
                <a:solidFill>
                  <a:srgbClr val="212121"/>
                </a:solidFill>
                <a:latin typeface="Roboto Condensed"/>
              </a:rPr>
              <a:t>Description: Moves or renames files and directories.</a:t>
            </a:r>
          </a:p>
          <a:p>
            <a:pPr algn="just" marL="777240" indent="-388620" lvl="1">
              <a:lnSpc>
                <a:spcPts val="3888"/>
              </a:lnSpc>
              <a:buFont typeface="Arial"/>
              <a:buChar char="•"/>
            </a:pPr>
            <a:r>
              <a:rPr lang="en-US" sz="3600">
                <a:solidFill>
                  <a:srgbClr val="212121"/>
                </a:solidFill>
                <a:latin typeface="Roboto Condensed"/>
              </a:rPr>
              <a:t>Example: mv oldfile.txt newfile.txt</a:t>
            </a:r>
          </a:p>
          <a:p>
            <a:pPr algn="just" marL="777240" indent="-388620" lvl="1">
              <a:lnSpc>
                <a:spcPts val="3888"/>
              </a:lnSpc>
              <a:buFont typeface="Arial"/>
              <a:buChar char="•"/>
            </a:pPr>
            <a:r>
              <a:rPr lang="en-US" sz="3600">
                <a:solidFill>
                  <a:srgbClr val="212121"/>
                </a:solidFill>
                <a:latin typeface="Roboto Condensed"/>
              </a:rPr>
              <a:t>Output: Renames "oldfile.txt" to "newfile.txt."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055541" y="9953625"/>
            <a:ext cx="6687820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60"/>
              </a:lnSpc>
            </a:pPr>
            <a:r>
              <a:rPr lang="en-US" sz="1800">
                <a:solidFill>
                  <a:srgbClr val="373737"/>
                </a:solidFill>
                <a:latin typeface="Roboto Condensed Light"/>
              </a:rPr>
              <a:t>#2101CS632 </a:t>
            </a:r>
            <a:r>
              <a:rPr lang="en-US" sz="1800">
                <a:solidFill>
                  <a:srgbClr val="373737"/>
                </a:solidFill>
                <a:sym typeface="Roboto Condensed"/>
              </a:rPr>
              <a:t></a:t>
            </a:r>
            <a:r>
              <a:rPr lang="en-US" sz="1800">
                <a:solidFill>
                  <a:srgbClr val="373737"/>
                </a:solidFill>
                <a:latin typeface="Roboto Condensed Light"/>
              </a:rPr>
              <a:t>   Practical 1 – PERFORM VARIOUS COMMANDS IN LINUX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16000" y="194502"/>
            <a:ext cx="17856000" cy="725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08"/>
              </a:lnSpc>
            </a:pPr>
            <a:r>
              <a:rPr lang="en-US" sz="5100">
                <a:solidFill>
                  <a:srgbClr val="373737"/>
                </a:solidFill>
                <a:latin typeface="Roboto Condensed Bold"/>
              </a:rPr>
              <a:t>Basic Commands - MV</a:t>
            </a:r>
          </a:p>
        </p:txBody>
      </p:sp>
    </p:spTree>
  </p:cSld>
  <p:clrMapOvr>
    <a:masterClrMapping/>
  </p:clrMapOvr>
</p:sld>
</file>

<file path=ppt/slides/slide4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082695" y="9071290"/>
            <a:ext cx="2008533" cy="610567"/>
          </a:xfrm>
          <a:custGeom>
            <a:avLst/>
            <a:gdLst/>
            <a:ahLst/>
            <a:cxnLst/>
            <a:rect r="r" b="b" t="t" l="l"/>
            <a:pathLst>
              <a:path h="610567" w="2008533">
                <a:moveTo>
                  <a:pt x="0" y="0"/>
                </a:moveTo>
                <a:lnTo>
                  <a:pt x="2008533" y="0"/>
                </a:lnTo>
                <a:lnTo>
                  <a:pt x="2008533" y="610568"/>
                </a:lnTo>
                <a:lnTo>
                  <a:pt x="0" y="6105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6082697" y="9071290"/>
            <a:ext cx="2008533" cy="610566"/>
            <a:chOff x="0" y="0"/>
            <a:chExt cx="2678044" cy="81408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678049" cy="814070"/>
            </a:xfrm>
            <a:custGeom>
              <a:avLst/>
              <a:gdLst/>
              <a:ahLst/>
              <a:cxnLst/>
              <a:rect r="r" b="b" t="t" l="l"/>
              <a:pathLst>
                <a:path h="814070" w="2678049">
                  <a:moveTo>
                    <a:pt x="0" y="0"/>
                  </a:moveTo>
                  <a:lnTo>
                    <a:pt x="2678049" y="0"/>
                  </a:lnTo>
                  <a:lnTo>
                    <a:pt x="2678049" y="814070"/>
                  </a:lnTo>
                  <a:lnTo>
                    <a:pt x="0" y="814070"/>
                  </a:ln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0" y="9906000"/>
            <a:ext cx="18287997" cy="381000"/>
            <a:chOff x="0" y="0"/>
            <a:chExt cx="24383996" cy="508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4384000" cy="508000"/>
            </a:xfrm>
            <a:custGeom>
              <a:avLst/>
              <a:gdLst/>
              <a:ahLst/>
              <a:cxnLst/>
              <a:rect r="r" b="b" t="t" l="l"/>
              <a:pathLst>
                <a:path h="508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508000"/>
                  </a:lnTo>
                  <a:lnTo>
                    <a:pt x="0" y="508000"/>
                  </a:lnTo>
                </a:path>
              </a:pathLst>
            </a:custGeom>
            <a:solidFill>
              <a:srgbClr val="DFDFDF"/>
            </a:solid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0" y="0"/>
            <a:ext cx="18288000" cy="1066802"/>
          </a:xfrm>
          <a:custGeom>
            <a:avLst/>
            <a:gdLst/>
            <a:ahLst/>
            <a:cxnLst/>
            <a:rect r="r" b="b" t="t" l="l"/>
            <a:pathLst>
              <a:path h="1066802" w="18288000">
                <a:moveTo>
                  <a:pt x="0" y="0"/>
                </a:moveTo>
                <a:lnTo>
                  <a:pt x="18288000" y="0"/>
                </a:lnTo>
                <a:lnTo>
                  <a:pt x="18288000" y="1066802"/>
                </a:lnTo>
                <a:lnTo>
                  <a:pt x="0" y="10668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904359" r="-1799" b="-38262"/>
            </a:stretch>
          </a:blipFill>
        </p:spPr>
      </p:sp>
      <p:sp>
        <p:nvSpPr>
          <p:cNvPr name="AutoShape 8" id="8"/>
          <p:cNvSpPr/>
          <p:nvPr/>
        </p:nvSpPr>
        <p:spPr>
          <a:xfrm rot="3577">
            <a:off x="-9530" y="1066802"/>
            <a:ext cx="18307060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 rot="3577">
            <a:off x="-9530" y="9909376"/>
            <a:ext cx="18307060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0" id="10"/>
          <p:cNvSpPr txBox="true"/>
          <p:nvPr/>
        </p:nvSpPr>
        <p:spPr>
          <a:xfrm rot="0">
            <a:off x="1348740" y="9954469"/>
            <a:ext cx="3931920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>
                <a:solidFill>
                  <a:srgbClr val="373737"/>
                </a:solidFill>
                <a:latin typeface="Roboto Condensed Light"/>
              </a:rPr>
              <a:t>Anindya Sinha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007340" y="9942195"/>
            <a:ext cx="3931920" cy="3007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160"/>
              </a:lnSpc>
            </a:pPr>
            <a:r>
              <a:rPr lang="en-US" sz="1800">
                <a:solidFill>
                  <a:srgbClr val="373737"/>
                </a:solidFill>
                <a:latin typeface="Roboto Condensed Bold"/>
              </a:rPr>
              <a:t>‹#›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1753636"/>
            <a:ext cx="16230600" cy="14740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77240" indent="-388620" lvl="1">
              <a:lnSpc>
                <a:spcPts val="3888"/>
              </a:lnSpc>
              <a:buFont typeface="Arial"/>
              <a:buChar char="•"/>
            </a:pPr>
            <a:r>
              <a:rPr lang="en-US" sz="3600">
                <a:solidFill>
                  <a:srgbClr val="212121"/>
                </a:solidFill>
                <a:latin typeface="Roboto Condensed"/>
              </a:rPr>
              <a:t>Description: Copies files or directories.</a:t>
            </a:r>
          </a:p>
          <a:p>
            <a:pPr algn="just" marL="777240" indent="-388620" lvl="1">
              <a:lnSpc>
                <a:spcPts val="3888"/>
              </a:lnSpc>
              <a:buFont typeface="Arial"/>
              <a:buChar char="•"/>
            </a:pPr>
            <a:r>
              <a:rPr lang="en-US" sz="3600">
                <a:solidFill>
                  <a:srgbClr val="212121"/>
                </a:solidFill>
                <a:latin typeface="Roboto Condensed"/>
              </a:rPr>
              <a:t>Example: cp file.txt backup/</a:t>
            </a:r>
          </a:p>
          <a:p>
            <a:pPr algn="just" marL="777240" indent="-388620" lvl="1">
              <a:lnSpc>
                <a:spcPts val="3888"/>
              </a:lnSpc>
              <a:buFont typeface="Arial"/>
              <a:buChar char="•"/>
            </a:pPr>
            <a:r>
              <a:rPr lang="en-US" sz="3600">
                <a:solidFill>
                  <a:srgbClr val="212121"/>
                </a:solidFill>
                <a:latin typeface="Roboto Condensed"/>
              </a:rPr>
              <a:t>Output: Copies "file.txt" to the "backup" directory.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055541" y="9953625"/>
            <a:ext cx="6687820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60"/>
              </a:lnSpc>
            </a:pPr>
            <a:r>
              <a:rPr lang="en-US" sz="1800">
                <a:solidFill>
                  <a:srgbClr val="373737"/>
                </a:solidFill>
                <a:latin typeface="Roboto Condensed Light"/>
              </a:rPr>
              <a:t>#2101CS632 </a:t>
            </a:r>
            <a:r>
              <a:rPr lang="en-US" sz="1800">
                <a:solidFill>
                  <a:srgbClr val="373737"/>
                </a:solidFill>
                <a:sym typeface="Roboto Condensed"/>
              </a:rPr>
              <a:t></a:t>
            </a:r>
            <a:r>
              <a:rPr lang="en-US" sz="1800">
                <a:solidFill>
                  <a:srgbClr val="373737"/>
                </a:solidFill>
                <a:latin typeface="Roboto Condensed Light"/>
              </a:rPr>
              <a:t>   Practical 1 – PERFORM VARIOUS COMMANDS IN LINUX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16000" y="194502"/>
            <a:ext cx="17856000" cy="725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08"/>
              </a:lnSpc>
            </a:pPr>
            <a:r>
              <a:rPr lang="en-US" sz="5100">
                <a:solidFill>
                  <a:srgbClr val="373737"/>
                </a:solidFill>
                <a:latin typeface="Roboto Condensed Bold"/>
              </a:rPr>
              <a:t>Basic Commands - CP</a:t>
            </a:r>
          </a:p>
        </p:txBody>
      </p:sp>
    </p:spTree>
  </p:cSld>
  <p:clrMapOvr>
    <a:masterClrMapping/>
  </p:clrMapOvr>
</p:sld>
</file>

<file path=ppt/slides/slide4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082695" y="9071290"/>
            <a:ext cx="2008533" cy="610567"/>
          </a:xfrm>
          <a:custGeom>
            <a:avLst/>
            <a:gdLst/>
            <a:ahLst/>
            <a:cxnLst/>
            <a:rect r="r" b="b" t="t" l="l"/>
            <a:pathLst>
              <a:path h="610567" w="2008533">
                <a:moveTo>
                  <a:pt x="0" y="0"/>
                </a:moveTo>
                <a:lnTo>
                  <a:pt x="2008533" y="0"/>
                </a:lnTo>
                <a:lnTo>
                  <a:pt x="2008533" y="610568"/>
                </a:lnTo>
                <a:lnTo>
                  <a:pt x="0" y="6105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6082697" y="9071290"/>
            <a:ext cx="2008533" cy="610566"/>
            <a:chOff x="0" y="0"/>
            <a:chExt cx="2678044" cy="81408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678049" cy="814070"/>
            </a:xfrm>
            <a:custGeom>
              <a:avLst/>
              <a:gdLst/>
              <a:ahLst/>
              <a:cxnLst/>
              <a:rect r="r" b="b" t="t" l="l"/>
              <a:pathLst>
                <a:path h="814070" w="2678049">
                  <a:moveTo>
                    <a:pt x="0" y="0"/>
                  </a:moveTo>
                  <a:lnTo>
                    <a:pt x="2678049" y="0"/>
                  </a:lnTo>
                  <a:lnTo>
                    <a:pt x="2678049" y="814070"/>
                  </a:lnTo>
                  <a:lnTo>
                    <a:pt x="0" y="814070"/>
                  </a:ln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0" y="9906000"/>
            <a:ext cx="18287997" cy="381000"/>
            <a:chOff x="0" y="0"/>
            <a:chExt cx="24383996" cy="508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4384000" cy="508000"/>
            </a:xfrm>
            <a:custGeom>
              <a:avLst/>
              <a:gdLst/>
              <a:ahLst/>
              <a:cxnLst/>
              <a:rect r="r" b="b" t="t" l="l"/>
              <a:pathLst>
                <a:path h="508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508000"/>
                  </a:lnTo>
                  <a:lnTo>
                    <a:pt x="0" y="508000"/>
                  </a:lnTo>
                </a:path>
              </a:pathLst>
            </a:custGeom>
            <a:solidFill>
              <a:srgbClr val="DFDFDF"/>
            </a:solid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0" y="0"/>
            <a:ext cx="18288000" cy="1066802"/>
          </a:xfrm>
          <a:custGeom>
            <a:avLst/>
            <a:gdLst/>
            <a:ahLst/>
            <a:cxnLst/>
            <a:rect r="r" b="b" t="t" l="l"/>
            <a:pathLst>
              <a:path h="1066802" w="18288000">
                <a:moveTo>
                  <a:pt x="0" y="0"/>
                </a:moveTo>
                <a:lnTo>
                  <a:pt x="18288000" y="0"/>
                </a:lnTo>
                <a:lnTo>
                  <a:pt x="18288000" y="1066802"/>
                </a:lnTo>
                <a:lnTo>
                  <a:pt x="0" y="10668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904359" r="-1799" b="-38262"/>
            </a:stretch>
          </a:blipFill>
        </p:spPr>
      </p:sp>
      <p:sp>
        <p:nvSpPr>
          <p:cNvPr name="AutoShape 8" id="8"/>
          <p:cNvSpPr/>
          <p:nvPr/>
        </p:nvSpPr>
        <p:spPr>
          <a:xfrm rot="3577">
            <a:off x="-9530" y="1066802"/>
            <a:ext cx="18307060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 rot="3577">
            <a:off x="-9530" y="9909376"/>
            <a:ext cx="18307060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0" id="10"/>
          <p:cNvSpPr txBox="true"/>
          <p:nvPr/>
        </p:nvSpPr>
        <p:spPr>
          <a:xfrm rot="0">
            <a:off x="1348740" y="9954469"/>
            <a:ext cx="3931920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>
                <a:solidFill>
                  <a:srgbClr val="373737"/>
                </a:solidFill>
                <a:latin typeface="Roboto Condensed Light"/>
              </a:rPr>
              <a:t>Anindya Sinha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007340" y="9942195"/>
            <a:ext cx="3931920" cy="3007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160"/>
              </a:lnSpc>
            </a:pPr>
            <a:r>
              <a:rPr lang="en-US" sz="1800">
                <a:solidFill>
                  <a:srgbClr val="373737"/>
                </a:solidFill>
                <a:latin typeface="Roboto Condensed Bold"/>
              </a:rPr>
              <a:t>‹#›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1753636"/>
            <a:ext cx="16230600" cy="14740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77240" indent="-388620" lvl="1">
              <a:lnSpc>
                <a:spcPts val="3888"/>
              </a:lnSpc>
              <a:buFont typeface="Arial"/>
              <a:buChar char="•"/>
            </a:pPr>
            <a:r>
              <a:rPr lang="en-US" sz="3600">
                <a:solidFill>
                  <a:srgbClr val="212121"/>
                </a:solidFill>
                <a:latin typeface="Roboto Condensed"/>
              </a:rPr>
              <a:t>Description: Displays the first few lines of a file.</a:t>
            </a:r>
          </a:p>
          <a:p>
            <a:pPr algn="just" marL="777240" indent="-388620" lvl="1">
              <a:lnSpc>
                <a:spcPts val="3888"/>
              </a:lnSpc>
              <a:buFont typeface="Arial"/>
              <a:buChar char="•"/>
            </a:pPr>
            <a:r>
              <a:rPr lang="en-US" sz="3600">
                <a:solidFill>
                  <a:srgbClr val="212121"/>
                </a:solidFill>
                <a:latin typeface="Roboto Condensed"/>
              </a:rPr>
              <a:t>Example: head file.txt</a:t>
            </a:r>
          </a:p>
          <a:p>
            <a:pPr algn="just" marL="777240" indent="-388620" lvl="1">
              <a:lnSpc>
                <a:spcPts val="3888"/>
              </a:lnSpc>
              <a:buFont typeface="Arial"/>
              <a:buChar char="•"/>
            </a:pPr>
            <a:r>
              <a:rPr lang="en-US" sz="3600">
                <a:solidFill>
                  <a:srgbClr val="212121"/>
                </a:solidFill>
                <a:latin typeface="Roboto Condensed"/>
              </a:rPr>
              <a:t>Output: Shows the first few lines of "file.txt."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055541" y="9953625"/>
            <a:ext cx="6687820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60"/>
              </a:lnSpc>
            </a:pPr>
            <a:r>
              <a:rPr lang="en-US" sz="1800">
                <a:solidFill>
                  <a:srgbClr val="373737"/>
                </a:solidFill>
                <a:latin typeface="Roboto Condensed Light"/>
              </a:rPr>
              <a:t>#2101CS632 </a:t>
            </a:r>
            <a:r>
              <a:rPr lang="en-US" sz="1800">
                <a:solidFill>
                  <a:srgbClr val="373737"/>
                </a:solidFill>
                <a:sym typeface="Roboto Condensed"/>
              </a:rPr>
              <a:t></a:t>
            </a:r>
            <a:r>
              <a:rPr lang="en-US" sz="1800">
                <a:solidFill>
                  <a:srgbClr val="373737"/>
                </a:solidFill>
                <a:latin typeface="Roboto Condensed Light"/>
              </a:rPr>
              <a:t>   Practical 1 – PERFORM VARIOUS COMMANDS IN LINUX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16000" y="194502"/>
            <a:ext cx="17856000" cy="725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08"/>
              </a:lnSpc>
            </a:pPr>
            <a:r>
              <a:rPr lang="en-US" sz="5100">
                <a:solidFill>
                  <a:srgbClr val="373737"/>
                </a:solidFill>
                <a:latin typeface="Roboto Condensed Bold"/>
              </a:rPr>
              <a:t>Basic Commands - HEAD</a:t>
            </a:r>
          </a:p>
        </p:txBody>
      </p:sp>
    </p:spTree>
  </p:cSld>
  <p:clrMapOvr>
    <a:masterClrMapping/>
  </p:clrMapOvr>
</p:sld>
</file>

<file path=ppt/slides/slide4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082695" y="9071290"/>
            <a:ext cx="2008533" cy="610567"/>
          </a:xfrm>
          <a:custGeom>
            <a:avLst/>
            <a:gdLst/>
            <a:ahLst/>
            <a:cxnLst/>
            <a:rect r="r" b="b" t="t" l="l"/>
            <a:pathLst>
              <a:path h="610567" w="2008533">
                <a:moveTo>
                  <a:pt x="0" y="0"/>
                </a:moveTo>
                <a:lnTo>
                  <a:pt x="2008533" y="0"/>
                </a:lnTo>
                <a:lnTo>
                  <a:pt x="2008533" y="610568"/>
                </a:lnTo>
                <a:lnTo>
                  <a:pt x="0" y="6105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6082697" y="9071290"/>
            <a:ext cx="2008533" cy="610566"/>
            <a:chOff x="0" y="0"/>
            <a:chExt cx="2678044" cy="81408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678049" cy="814070"/>
            </a:xfrm>
            <a:custGeom>
              <a:avLst/>
              <a:gdLst/>
              <a:ahLst/>
              <a:cxnLst/>
              <a:rect r="r" b="b" t="t" l="l"/>
              <a:pathLst>
                <a:path h="814070" w="2678049">
                  <a:moveTo>
                    <a:pt x="0" y="0"/>
                  </a:moveTo>
                  <a:lnTo>
                    <a:pt x="2678049" y="0"/>
                  </a:lnTo>
                  <a:lnTo>
                    <a:pt x="2678049" y="814070"/>
                  </a:lnTo>
                  <a:lnTo>
                    <a:pt x="0" y="814070"/>
                  </a:ln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0" y="9906000"/>
            <a:ext cx="18287997" cy="381000"/>
            <a:chOff x="0" y="0"/>
            <a:chExt cx="24383996" cy="508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4384000" cy="508000"/>
            </a:xfrm>
            <a:custGeom>
              <a:avLst/>
              <a:gdLst/>
              <a:ahLst/>
              <a:cxnLst/>
              <a:rect r="r" b="b" t="t" l="l"/>
              <a:pathLst>
                <a:path h="508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508000"/>
                  </a:lnTo>
                  <a:lnTo>
                    <a:pt x="0" y="508000"/>
                  </a:lnTo>
                </a:path>
              </a:pathLst>
            </a:custGeom>
            <a:solidFill>
              <a:srgbClr val="DFDFDF"/>
            </a:solid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0" y="0"/>
            <a:ext cx="18288000" cy="1066802"/>
          </a:xfrm>
          <a:custGeom>
            <a:avLst/>
            <a:gdLst/>
            <a:ahLst/>
            <a:cxnLst/>
            <a:rect r="r" b="b" t="t" l="l"/>
            <a:pathLst>
              <a:path h="1066802" w="18288000">
                <a:moveTo>
                  <a:pt x="0" y="0"/>
                </a:moveTo>
                <a:lnTo>
                  <a:pt x="18288000" y="0"/>
                </a:lnTo>
                <a:lnTo>
                  <a:pt x="18288000" y="1066802"/>
                </a:lnTo>
                <a:lnTo>
                  <a:pt x="0" y="10668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904359" r="-1799" b="-38262"/>
            </a:stretch>
          </a:blipFill>
        </p:spPr>
      </p:sp>
      <p:sp>
        <p:nvSpPr>
          <p:cNvPr name="AutoShape 8" id="8"/>
          <p:cNvSpPr/>
          <p:nvPr/>
        </p:nvSpPr>
        <p:spPr>
          <a:xfrm rot="3577">
            <a:off x="-9530" y="1066802"/>
            <a:ext cx="18307060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 rot="3577">
            <a:off x="-9530" y="9909376"/>
            <a:ext cx="18307060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0" id="10"/>
          <p:cNvSpPr txBox="true"/>
          <p:nvPr/>
        </p:nvSpPr>
        <p:spPr>
          <a:xfrm rot="0">
            <a:off x="1348740" y="9954469"/>
            <a:ext cx="3931920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>
                <a:solidFill>
                  <a:srgbClr val="373737"/>
                </a:solidFill>
                <a:latin typeface="Roboto Condensed Light"/>
              </a:rPr>
              <a:t>Anindya Sinha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007340" y="9942195"/>
            <a:ext cx="3931920" cy="3007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160"/>
              </a:lnSpc>
            </a:pPr>
            <a:r>
              <a:rPr lang="en-US" sz="1800">
                <a:solidFill>
                  <a:srgbClr val="373737"/>
                </a:solidFill>
                <a:latin typeface="Roboto Condensed Bold"/>
              </a:rPr>
              <a:t>‹#›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1753636"/>
            <a:ext cx="16230600" cy="14740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77240" indent="-388620" lvl="1">
              <a:lnSpc>
                <a:spcPts val="3888"/>
              </a:lnSpc>
              <a:buFont typeface="Arial"/>
              <a:buChar char="•"/>
            </a:pPr>
            <a:r>
              <a:rPr lang="en-US" sz="3600">
                <a:solidFill>
                  <a:srgbClr val="212121"/>
                </a:solidFill>
                <a:latin typeface="Roboto Condensed"/>
              </a:rPr>
              <a:t>Description: Displays the last few lines of a file.</a:t>
            </a:r>
          </a:p>
          <a:p>
            <a:pPr algn="just" marL="777240" indent="-388620" lvl="1">
              <a:lnSpc>
                <a:spcPts val="3888"/>
              </a:lnSpc>
              <a:buFont typeface="Arial"/>
              <a:buChar char="•"/>
            </a:pPr>
            <a:r>
              <a:rPr lang="en-US" sz="3600">
                <a:solidFill>
                  <a:srgbClr val="212121"/>
                </a:solidFill>
                <a:latin typeface="Roboto Condensed"/>
              </a:rPr>
              <a:t>Example: tail file.txt</a:t>
            </a:r>
          </a:p>
          <a:p>
            <a:pPr algn="just" marL="777240" indent="-388620" lvl="1">
              <a:lnSpc>
                <a:spcPts val="3888"/>
              </a:lnSpc>
              <a:buFont typeface="Arial"/>
              <a:buChar char="•"/>
            </a:pPr>
            <a:r>
              <a:rPr lang="en-US" sz="3600">
                <a:solidFill>
                  <a:srgbClr val="212121"/>
                </a:solidFill>
                <a:latin typeface="Roboto Condensed"/>
              </a:rPr>
              <a:t>Output: Shows the last few lines of "file.txt."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055541" y="9953625"/>
            <a:ext cx="6687820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60"/>
              </a:lnSpc>
            </a:pPr>
            <a:r>
              <a:rPr lang="en-US" sz="1800">
                <a:solidFill>
                  <a:srgbClr val="373737"/>
                </a:solidFill>
                <a:latin typeface="Roboto Condensed Light"/>
              </a:rPr>
              <a:t>#2101CS632 </a:t>
            </a:r>
            <a:r>
              <a:rPr lang="en-US" sz="1800">
                <a:solidFill>
                  <a:srgbClr val="373737"/>
                </a:solidFill>
                <a:sym typeface="Roboto Condensed"/>
              </a:rPr>
              <a:t></a:t>
            </a:r>
            <a:r>
              <a:rPr lang="en-US" sz="1800">
                <a:solidFill>
                  <a:srgbClr val="373737"/>
                </a:solidFill>
                <a:latin typeface="Roboto Condensed Light"/>
              </a:rPr>
              <a:t>   Practical 1 – PERFORM VARIOUS COMMANDS IN LINUX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16000" y="194502"/>
            <a:ext cx="17856000" cy="725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08"/>
              </a:lnSpc>
            </a:pPr>
            <a:r>
              <a:rPr lang="en-US" sz="5100">
                <a:solidFill>
                  <a:srgbClr val="373737"/>
                </a:solidFill>
                <a:latin typeface="Roboto Condensed Bold"/>
              </a:rPr>
              <a:t>Basic Commands - TAIL</a:t>
            </a:r>
          </a:p>
        </p:txBody>
      </p:sp>
    </p:spTree>
  </p:cSld>
  <p:clrMapOvr>
    <a:masterClrMapping/>
  </p:clrMapOvr>
</p:sld>
</file>

<file path=ppt/slides/slide4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082695" y="9071290"/>
            <a:ext cx="2008533" cy="610567"/>
          </a:xfrm>
          <a:custGeom>
            <a:avLst/>
            <a:gdLst/>
            <a:ahLst/>
            <a:cxnLst/>
            <a:rect r="r" b="b" t="t" l="l"/>
            <a:pathLst>
              <a:path h="610567" w="2008533">
                <a:moveTo>
                  <a:pt x="0" y="0"/>
                </a:moveTo>
                <a:lnTo>
                  <a:pt x="2008533" y="0"/>
                </a:lnTo>
                <a:lnTo>
                  <a:pt x="2008533" y="610568"/>
                </a:lnTo>
                <a:lnTo>
                  <a:pt x="0" y="6105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6082697" y="9071290"/>
            <a:ext cx="2008533" cy="610566"/>
            <a:chOff x="0" y="0"/>
            <a:chExt cx="2678044" cy="81408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678049" cy="814070"/>
            </a:xfrm>
            <a:custGeom>
              <a:avLst/>
              <a:gdLst/>
              <a:ahLst/>
              <a:cxnLst/>
              <a:rect r="r" b="b" t="t" l="l"/>
              <a:pathLst>
                <a:path h="814070" w="2678049">
                  <a:moveTo>
                    <a:pt x="0" y="0"/>
                  </a:moveTo>
                  <a:lnTo>
                    <a:pt x="2678049" y="0"/>
                  </a:lnTo>
                  <a:lnTo>
                    <a:pt x="2678049" y="814070"/>
                  </a:lnTo>
                  <a:lnTo>
                    <a:pt x="0" y="814070"/>
                  </a:ln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0" y="9906000"/>
            <a:ext cx="18287997" cy="381000"/>
            <a:chOff x="0" y="0"/>
            <a:chExt cx="24383996" cy="508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4384000" cy="508000"/>
            </a:xfrm>
            <a:custGeom>
              <a:avLst/>
              <a:gdLst/>
              <a:ahLst/>
              <a:cxnLst/>
              <a:rect r="r" b="b" t="t" l="l"/>
              <a:pathLst>
                <a:path h="508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508000"/>
                  </a:lnTo>
                  <a:lnTo>
                    <a:pt x="0" y="508000"/>
                  </a:lnTo>
                </a:path>
              </a:pathLst>
            </a:custGeom>
            <a:solidFill>
              <a:srgbClr val="DFDFDF"/>
            </a:solid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0" y="0"/>
            <a:ext cx="18288000" cy="1066802"/>
          </a:xfrm>
          <a:custGeom>
            <a:avLst/>
            <a:gdLst/>
            <a:ahLst/>
            <a:cxnLst/>
            <a:rect r="r" b="b" t="t" l="l"/>
            <a:pathLst>
              <a:path h="1066802" w="18288000">
                <a:moveTo>
                  <a:pt x="0" y="0"/>
                </a:moveTo>
                <a:lnTo>
                  <a:pt x="18288000" y="0"/>
                </a:lnTo>
                <a:lnTo>
                  <a:pt x="18288000" y="1066802"/>
                </a:lnTo>
                <a:lnTo>
                  <a:pt x="0" y="10668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904359" r="-1799" b="-38262"/>
            </a:stretch>
          </a:blipFill>
        </p:spPr>
      </p:sp>
      <p:sp>
        <p:nvSpPr>
          <p:cNvPr name="AutoShape 8" id="8"/>
          <p:cNvSpPr/>
          <p:nvPr/>
        </p:nvSpPr>
        <p:spPr>
          <a:xfrm rot="3577">
            <a:off x="-9530" y="1066802"/>
            <a:ext cx="18307060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 rot="3577">
            <a:off x="-9530" y="9909376"/>
            <a:ext cx="18307060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0" id="10"/>
          <p:cNvSpPr txBox="true"/>
          <p:nvPr/>
        </p:nvSpPr>
        <p:spPr>
          <a:xfrm rot="0">
            <a:off x="1348740" y="9954469"/>
            <a:ext cx="3931920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>
                <a:solidFill>
                  <a:srgbClr val="373737"/>
                </a:solidFill>
                <a:latin typeface="Roboto Condensed Light"/>
              </a:rPr>
              <a:t>Anindya Sinha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007340" y="9942195"/>
            <a:ext cx="3931920" cy="3007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160"/>
              </a:lnSpc>
            </a:pPr>
            <a:r>
              <a:rPr lang="en-US" sz="1800">
                <a:solidFill>
                  <a:srgbClr val="373737"/>
                </a:solidFill>
                <a:latin typeface="Roboto Condensed Bold"/>
              </a:rPr>
              <a:t>‹#›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1753636"/>
            <a:ext cx="16230600" cy="14740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77240" indent="-388620" lvl="1">
              <a:lnSpc>
                <a:spcPts val="3888"/>
              </a:lnSpc>
              <a:buFont typeface="Arial"/>
              <a:buChar char="•"/>
            </a:pPr>
            <a:r>
              <a:rPr lang="en-US" sz="3600">
                <a:solidFill>
                  <a:srgbClr val="212121"/>
                </a:solidFill>
                <a:latin typeface="Roboto Condensed"/>
              </a:rPr>
              <a:t>Description: Prints text to the terminal.</a:t>
            </a:r>
          </a:p>
          <a:p>
            <a:pPr algn="just" marL="777240" indent="-388620" lvl="1">
              <a:lnSpc>
                <a:spcPts val="3888"/>
              </a:lnSpc>
              <a:buFont typeface="Arial"/>
              <a:buChar char="•"/>
            </a:pPr>
            <a:r>
              <a:rPr lang="en-US" sz="3600">
                <a:solidFill>
                  <a:srgbClr val="212121"/>
                </a:solidFill>
                <a:latin typeface="Roboto Condensed"/>
              </a:rPr>
              <a:t>Example: echo "Hello, Linux!"</a:t>
            </a:r>
          </a:p>
          <a:p>
            <a:pPr algn="just" marL="777240" indent="-388620" lvl="1">
              <a:lnSpc>
                <a:spcPts val="3888"/>
              </a:lnSpc>
              <a:buFont typeface="Arial"/>
              <a:buChar char="•"/>
            </a:pPr>
            <a:r>
              <a:rPr lang="en-US" sz="3600">
                <a:solidFill>
                  <a:srgbClr val="212121"/>
                </a:solidFill>
                <a:latin typeface="Roboto Condensed"/>
              </a:rPr>
              <a:t>Output: Displays "Hello, Linux!"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055541" y="9953625"/>
            <a:ext cx="6687820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60"/>
              </a:lnSpc>
            </a:pPr>
            <a:r>
              <a:rPr lang="en-US" sz="1800">
                <a:solidFill>
                  <a:srgbClr val="373737"/>
                </a:solidFill>
                <a:latin typeface="Roboto Condensed Light"/>
              </a:rPr>
              <a:t>#2101CS632 </a:t>
            </a:r>
            <a:r>
              <a:rPr lang="en-US" sz="1800">
                <a:solidFill>
                  <a:srgbClr val="373737"/>
                </a:solidFill>
                <a:sym typeface="Roboto Condensed"/>
              </a:rPr>
              <a:t></a:t>
            </a:r>
            <a:r>
              <a:rPr lang="en-US" sz="1800">
                <a:solidFill>
                  <a:srgbClr val="373737"/>
                </a:solidFill>
                <a:latin typeface="Roboto Condensed Light"/>
              </a:rPr>
              <a:t>   Practical 1 – PERFORM VARIOUS COMMANDS IN LINUX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16000" y="194502"/>
            <a:ext cx="17856000" cy="725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08"/>
              </a:lnSpc>
            </a:pPr>
            <a:r>
              <a:rPr lang="en-US" sz="5100">
                <a:solidFill>
                  <a:srgbClr val="373737"/>
                </a:solidFill>
                <a:latin typeface="Roboto Condensed Bold"/>
              </a:rPr>
              <a:t>Basic Commands - ECHO</a:t>
            </a:r>
          </a:p>
        </p:txBody>
      </p:sp>
    </p:spTree>
  </p:cSld>
  <p:clrMapOvr>
    <a:masterClrMapping/>
  </p:clrMapOvr>
</p:sld>
</file>

<file path=ppt/slides/slide4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082695" y="9071290"/>
            <a:ext cx="2008533" cy="610567"/>
          </a:xfrm>
          <a:custGeom>
            <a:avLst/>
            <a:gdLst/>
            <a:ahLst/>
            <a:cxnLst/>
            <a:rect r="r" b="b" t="t" l="l"/>
            <a:pathLst>
              <a:path h="610567" w="2008533">
                <a:moveTo>
                  <a:pt x="0" y="0"/>
                </a:moveTo>
                <a:lnTo>
                  <a:pt x="2008533" y="0"/>
                </a:lnTo>
                <a:lnTo>
                  <a:pt x="2008533" y="610568"/>
                </a:lnTo>
                <a:lnTo>
                  <a:pt x="0" y="6105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6082697" y="9071290"/>
            <a:ext cx="2008533" cy="610566"/>
            <a:chOff x="0" y="0"/>
            <a:chExt cx="2678044" cy="81408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678049" cy="814070"/>
            </a:xfrm>
            <a:custGeom>
              <a:avLst/>
              <a:gdLst/>
              <a:ahLst/>
              <a:cxnLst/>
              <a:rect r="r" b="b" t="t" l="l"/>
              <a:pathLst>
                <a:path h="814070" w="2678049">
                  <a:moveTo>
                    <a:pt x="0" y="0"/>
                  </a:moveTo>
                  <a:lnTo>
                    <a:pt x="2678049" y="0"/>
                  </a:lnTo>
                  <a:lnTo>
                    <a:pt x="2678049" y="814070"/>
                  </a:lnTo>
                  <a:lnTo>
                    <a:pt x="0" y="814070"/>
                  </a:ln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0" y="9906000"/>
            <a:ext cx="18287997" cy="381000"/>
            <a:chOff x="0" y="0"/>
            <a:chExt cx="24383996" cy="508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4384000" cy="508000"/>
            </a:xfrm>
            <a:custGeom>
              <a:avLst/>
              <a:gdLst/>
              <a:ahLst/>
              <a:cxnLst/>
              <a:rect r="r" b="b" t="t" l="l"/>
              <a:pathLst>
                <a:path h="508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508000"/>
                  </a:lnTo>
                  <a:lnTo>
                    <a:pt x="0" y="508000"/>
                  </a:lnTo>
                </a:path>
              </a:pathLst>
            </a:custGeom>
            <a:solidFill>
              <a:srgbClr val="DFDFDF"/>
            </a:solid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0" y="0"/>
            <a:ext cx="18288000" cy="1066802"/>
          </a:xfrm>
          <a:custGeom>
            <a:avLst/>
            <a:gdLst/>
            <a:ahLst/>
            <a:cxnLst/>
            <a:rect r="r" b="b" t="t" l="l"/>
            <a:pathLst>
              <a:path h="1066802" w="18288000">
                <a:moveTo>
                  <a:pt x="0" y="0"/>
                </a:moveTo>
                <a:lnTo>
                  <a:pt x="18288000" y="0"/>
                </a:lnTo>
                <a:lnTo>
                  <a:pt x="18288000" y="1066802"/>
                </a:lnTo>
                <a:lnTo>
                  <a:pt x="0" y="10668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904359" r="-1799" b="-38262"/>
            </a:stretch>
          </a:blipFill>
        </p:spPr>
      </p:sp>
      <p:sp>
        <p:nvSpPr>
          <p:cNvPr name="AutoShape 8" id="8"/>
          <p:cNvSpPr/>
          <p:nvPr/>
        </p:nvSpPr>
        <p:spPr>
          <a:xfrm rot="3577">
            <a:off x="-9530" y="1066802"/>
            <a:ext cx="18307060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 rot="3577">
            <a:off x="-9530" y="9909376"/>
            <a:ext cx="18307060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0" id="10"/>
          <p:cNvSpPr txBox="true"/>
          <p:nvPr/>
        </p:nvSpPr>
        <p:spPr>
          <a:xfrm rot="0">
            <a:off x="1348740" y="9954469"/>
            <a:ext cx="3931920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>
                <a:solidFill>
                  <a:srgbClr val="373737"/>
                </a:solidFill>
                <a:latin typeface="Roboto Condensed Light"/>
              </a:rPr>
              <a:t>Anindya Sinha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007340" y="9942195"/>
            <a:ext cx="3931920" cy="3007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160"/>
              </a:lnSpc>
            </a:pPr>
            <a:r>
              <a:rPr lang="en-US" sz="1800">
                <a:solidFill>
                  <a:srgbClr val="373737"/>
                </a:solidFill>
                <a:latin typeface="Roboto Condensed Bold"/>
              </a:rPr>
              <a:t>‹#›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1753636"/>
            <a:ext cx="16230600" cy="14740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77240" indent="-388620" lvl="1">
              <a:lnSpc>
                <a:spcPts val="3888"/>
              </a:lnSpc>
              <a:buFont typeface="Arial"/>
              <a:buChar char="•"/>
            </a:pPr>
            <a:r>
              <a:rPr lang="en-US" sz="3600">
                <a:solidFill>
                  <a:srgbClr val="212121"/>
                </a:solidFill>
                <a:latin typeface="Roboto Condensed"/>
              </a:rPr>
              <a:t>Description: Counts lines, words, and characters in a file.</a:t>
            </a:r>
          </a:p>
          <a:p>
            <a:pPr algn="just" marL="777240" indent="-388620" lvl="1">
              <a:lnSpc>
                <a:spcPts val="3888"/>
              </a:lnSpc>
              <a:buFont typeface="Arial"/>
              <a:buChar char="•"/>
            </a:pPr>
            <a:r>
              <a:rPr lang="en-US" sz="3600">
                <a:solidFill>
                  <a:srgbClr val="212121"/>
                </a:solidFill>
                <a:latin typeface="Roboto Condensed"/>
              </a:rPr>
              <a:t>Example: wc file.txt</a:t>
            </a:r>
          </a:p>
          <a:p>
            <a:pPr algn="just" marL="777240" indent="-388620" lvl="1">
              <a:lnSpc>
                <a:spcPts val="3888"/>
              </a:lnSpc>
              <a:buFont typeface="Arial"/>
              <a:buChar char="•"/>
            </a:pPr>
            <a:r>
              <a:rPr lang="en-US" sz="3600">
                <a:solidFill>
                  <a:srgbClr val="212121"/>
                </a:solidFill>
                <a:latin typeface="Roboto Condensed"/>
              </a:rPr>
              <a:t>Output: Displays the line, word, and character count of "file.txt."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055541" y="9953625"/>
            <a:ext cx="6687820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60"/>
              </a:lnSpc>
            </a:pPr>
            <a:r>
              <a:rPr lang="en-US" sz="1800">
                <a:solidFill>
                  <a:srgbClr val="373737"/>
                </a:solidFill>
                <a:latin typeface="Roboto Condensed Light"/>
              </a:rPr>
              <a:t>#2101CS632 </a:t>
            </a:r>
            <a:r>
              <a:rPr lang="en-US" sz="1800">
                <a:solidFill>
                  <a:srgbClr val="373737"/>
                </a:solidFill>
                <a:sym typeface="Roboto Condensed"/>
              </a:rPr>
              <a:t></a:t>
            </a:r>
            <a:r>
              <a:rPr lang="en-US" sz="1800">
                <a:solidFill>
                  <a:srgbClr val="373737"/>
                </a:solidFill>
                <a:latin typeface="Roboto Condensed Light"/>
              </a:rPr>
              <a:t>   Practical 1 – PERFORM VARIOUS COMMANDS IN LINUX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16000" y="194502"/>
            <a:ext cx="17856000" cy="725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08"/>
              </a:lnSpc>
            </a:pPr>
            <a:r>
              <a:rPr lang="en-US" sz="5100">
                <a:solidFill>
                  <a:srgbClr val="373737"/>
                </a:solidFill>
                <a:latin typeface="Roboto Condensed Bold"/>
              </a:rPr>
              <a:t>Basic Commands - WC</a:t>
            </a:r>
          </a:p>
        </p:txBody>
      </p:sp>
    </p:spTree>
  </p:cSld>
  <p:clrMapOvr>
    <a:masterClrMapping/>
  </p:clrMapOvr>
</p:sld>
</file>

<file path=ppt/slides/slide4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082695" y="9071290"/>
            <a:ext cx="2008533" cy="610567"/>
          </a:xfrm>
          <a:custGeom>
            <a:avLst/>
            <a:gdLst/>
            <a:ahLst/>
            <a:cxnLst/>
            <a:rect r="r" b="b" t="t" l="l"/>
            <a:pathLst>
              <a:path h="610567" w="2008533">
                <a:moveTo>
                  <a:pt x="0" y="0"/>
                </a:moveTo>
                <a:lnTo>
                  <a:pt x="2008533" y="0"/>
                </a:lnTo>
                <a:lnTo>
                  <a:pt x="2008533" y="610568"/>
                </a:lnTo>
                <a:lnTo>
                  <a:pt x="0" y="6105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6082697" y="9071290"/>
            <a:ext cx="2008533" cy="610566"/>
            <a:chOff x="0" y="0"/>
            <a:chExt cx="2678044" cy="81408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678049" cy="814070"/>
            </a:xfrm>
            <a:custGeom>
              <a:avLst/>
              <a:gdLst/>
              <a:ahLst/>
              <a:cxnLst/>
              <a:rect r="r" b="b" t="t" l="l"/>
              <a:pathLst>
                <a:path h="814070" w="2678049">
                  <a:moveTo>
                    <a:pt x="0" y="0"/>
                  </a:moveTo>
                  <a:lnTo>
                    <a:pt x="2678049" y="0"/>
                  </a:lnTo>
                  <a:lnTo>
                    <a:pt x="2678049" y="814070"/>
                  </a:lnTo>
                  <a:lnTo>
                    <a:pt x="0" y="814070"/>
                  </a:ln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0" y="9906000"/>
            <a:ext cx="18287997" cy="381000"/>
            <a:chOff x="0" y="0"/>
            <a:chExt cx="24383996" cy="508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4384000" cy="508000"/>
            </a:xfrm>
            <a:custGeom>
              <a:avLst/>
              <a:gdLst/>
              <a:ahLst/>
              <a:cxnLst/>
              <a:rect r="r" b="b" t="t" l="l"/>
              <a:pathLst>
                <a:path h="508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508000"/>
                  </a:lnTo>
                  <a:lnTo>
                    <a:pt x="0" y="508000"/>
                  </a:lnTo>
                </a:path>
              </a:pathLst>
            </a:custGeom>
            <a:solidFill>
              <a:srgbClr val="DFDFDF"/>
            </a:solid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0" y="0"/>
            <a:ext cx="18288000" cy="1066802"/>
          </a:xfrm>
          <a:custGeom>
            <a:avLst/>
            <a:gdLst/>
            <a:ahLst/>
            <a:cxnLst/>
            <a:rect r="r" b="b" t="t" l="l"/>
            <a:pathLst>
              <a:path h="1066802" w="18288000">
                <a:moveTo>
                  <a:pt x="0" y="0"/>
                </a:moveTo>
                <a:lnTo>
                  <a:pt x="18288000" y="0"/>
                </a:lnTo>
                <a:lnTo>
                  <a:pt x="18288000" y="1066802"/>
                </a:lnTo>
                <a:lnTo>
                  <a:pt x="0" y="10668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904359" r="-1799" b="-38262"/>
            </a:stretch>
          </a:blipFill>
        </p:spPr>
      </p:sp>
      <p:sp>
        <p:nvSpPr>
          <p:cNvPr name="AutoShape 8" id="8"/>
          <p:cNvSpPr/>
          <p:nvPr/>
        </p:nvSpPr>
        <p:spPr>
          <a:xfrm rot="3577">
            <a:off x="-9530" y="1066802"/>
            <a:ext cx="18307060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 rot="3577">
            <a:off x="-9530" y="9909376"/>
            <a:ext cx="18307060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0" id="10"/>
          <p:cNvSpPr txBox="true"/>
          <p:nvPr/>
        </p:nvSpPr>
        <p:spPr>
          <a:xfrm rot="0">
            <a:off x="1348740" y="9954469"/>
            <a:ext cx="3931920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>
                <a:solidFill>
                  <a:srgbClr val="373737"/>
                </a:solidFill>
                <a:latin typeface="Roboto Condensed Light"/>
              </a:rPr>
              <a:t>Anindya Sinha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007340" y="9942195"/>
            <a:ext cx="3931920" cy="3007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160"/>
              </a:lnSpc>
            </a:pPr>
            <a:r>
              <a:rPr lang="en-US" sz="1800">
                <a:solidFill>
                  <a:srgbClr val="373737"/>
                </a:solidFill>
                <a:latin typeface="Roboto Condensed Bold"/>
              </a:rPr>
              <a:t>‹#›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1753636"/>
            <a:ext cx="16230600" cy="14740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77240" indent="-388620" lvl="1">
              <a:lnSpc>
                <a:spcPts val="3888"/>
              </a:lnSpc>
              <a:buFont typeface="Arial"/>
              <a:buChar char="•"/>
            </a:pPr>
            <a:r>
              <a:rPr lang="en-US" sz="3600">
                <a:solidFill>
                  <a:srgbClr val="212121"/>
                </a:solidFill>
                <a:latin typeface="Roboto Condensed"/>
              </a:rPr>
              <a:t>Description: Connects the output of one command to the input of another.</a:t>
            </a:r>
          </a:p>
          <a:p>
            <a:pPr algn="just" marL="777240" indent="-388620" lvl="1">
              <a:lnSpc>
                <a:spcPts val="3888"/>
              </a:lnSpc>
              <a:buFont typeface="Arial"/>
              <a:buChar char="•"/>
            </a:pPr>
            <a:r>
              <a:rPr lang="en-US" sz="3600">
                <a:solidFill>
                  <a:srgbClr val="212121"/>
                </a:solidFill>
                <a:latin typeface="Roboto Condensed"/>
              </a:rPr>
              <a:t>Example: ls | grep "keyword"</a:t>
            </a:r>
          </a:p>
          <a:p>
            <a:pPr algn="just" marL="777240" indent="-388620" lvl="1">
              <a:lnSpc>
                <a:spcPts val="3888"/>
              </a:lnSpc>
              <a:buFont typeface="Arial"/>
              <a:buChar char="•"/>
            </a:pPr>
            <a:r>
              <a:rPr lang="en-US" sz="3600">
                <a:solidFill>
                  <a:srgbClr val="212121"/>
                </a:solidFill>
                <a:latin typeface="Roboto Condensed"/>
              </a:rPr>
              <a:t>Output: Lists files and filters results based on the specified keyword.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055541" y="9953625"/>
            <a:ext cx="6687820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60"/>
              </a:lnSpc>
            </a:pPr>
            <a:r>
              <a:rPr lang="en-US" sz="1800">
                <a:solidFill>
                  <a:srgbClr val="373737"/>
                </a:solidFill>
                <a:latin typeface="Roboto Condensed Light"/>
              </a:rPr>
              <a:t>#2101CS632 </a:t>
            </a:r>
            <a:r>
              <a:rPr lang="en-US" sz="1800">
                <a:solidFill>
                  <a:srgbClr val="373737"/>
                </a:solidFill>
                <a:sym typeface="Roboto Condensed"/>
              </a:rPr>
              <a:t></a:t>
            </a:r>
            <a:r>
              <a:rPr lang="en-US" sz="1800">
                <a:solidFill>
                  <a:srgbClr val="373737"/>
                </a:solidFill>
                <a:latin typeface="Roboto Condensed Light"/>
              </a:rPr>
              <a:t>   Practical 1 – PERFORM VARIOUS COMMANDS IN LINUX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16000" y="194502"/>
            <a:ext cx="17856000" cy="725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08"/>
              </a:lnSpc>
            </a:pPr>
            <a:r>
              <a:rPr lang="en-US" sz="5100">
                <a:solidFill>
                  <a:srgbClr val="373737"/>
                </a:solidFill>
                <a:latin typeface="Roboto Condensed Bold"/>
              </a:rPr>
              <a:t>Basic Commands - PIPING</a:t>
            </a:r>
          </a:p>
        </p:txBody>
      </p:sp>
    </p:spTree>
  </p:cSld>
  <p:clrMapOvr>
    <a:masterClrMapping/>
  </p:clrMapOvr>
</p:sld>
</file>

<file path=ppt/slides/slide4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082695" y="9071290"/>
            <a:ext cx="2008533" cy="610567"/>
          </a:xfrm>
          <a:custGeom>
            <a:avLst/>
            <a:gdLst/>
            <a:ahLst/>
            <a:cxnLst/>
            <a:rect r="r" b="b" t="t" l="l"/>
            <a:pathLst>
              <a:path h="610567" w="2008533">
                <a:moveTo>
                  <a:pt x="0" y="0"/>
                </a:moveTo>
                <a:lnTo>
                  <a:pt x="2008533" y="0"/>
                </a:lnTo>
                <a:lnTo>
                  <a:pt x="2008533" y="610568"/>
                </a:lnTo>
                <a:lnTo>
                  <a:pt x="0" y="6105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6082697" y="9071290"/>
            <a:ext cx="2008533" cy="610566"/>
            <a:chOff x="0" y="0"/>
            <a:chExt cx="2678044" cy="81408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678049" cy="814070"/>
            </a:xfrm>
            <a:custGeom>
              <a:avLst/>
              <a:gdLst/>
              <a:ahLst/>
              <a:cxnLst/>
              <a:rect r="r" b="b" t="t" l="l"/>
              <a:pathLst>
                <a:path h="814070" w="2678049">
                  <a:moveTo>
                    <a:pt x="0" y="0"/>
                  </a:moveTo>
                  <a:lnTo>
                    <a:pt x="2678049" y="0"/>
                  </a:lnTo>
                  <a:lnTo>
                    <a:pt x="2678049" y="814070"/>
                  </a:lnTo>
                  <a:lnTo>
                    <a:pt x="0" y="814070"/>
                  </a:ln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0" y="9906000"/>
            <a:ext cx="18287997" cy="381000"/>
            <a:chOff x="0" y="0"/>
            <a:chExt cx="24383996" cy="508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4384000" cy="508000"/>
            </a:xfrm>
            <a:custGeom>
              <a:avLst/>
              <a:gdLst/>
              <a:ahLst/>
              <a:cxnLst/>
              <a:rect r="r" b="b" t="t" l="l"/>
              <a:pathLst>
                <a:path h="508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508000"/>
                  </a:lnTo>
                  <a:lnTo>
                    <a:pt x="0" y="508000"/>
                  </a:lnTo>
                </a:path>
              </a:pathLst>
            </a:custGeom>
            <a:solidFill>
              <a:srgbClr val="DFDFDF"/>
            </a:solid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0" y="0"/>
            <a:ext cx="18288000" cy="1066802"/>
          </a:xfrm>
          <a:custGeom>
            <a:avLst/>
            <a:gdLst/>
            <a:ahLst/>
            <a:cxnLst/>
            <a:rect r="r" b="b" t="t" l="l"/>
            <a:pathLst>
              <a:path h="1066802" w="18288000">
                <a:moveTo>
                  <a:pt x="0" y="0"/>
                </a:moveTo>
                <a:lnTo>
                  <a:pt x="18288000" y="0"/>
                </a:lnTo>
                <a:lnTo>
                  <a:pt x="18288000" y="1066802"/>
                </a:lnTo>
                <a:lnTo>
                  <a:pt x="0" y="10668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904359" r="-1799" b="-38262"/>
            </a:stretch>
          </a:blipFill>
        </p:spPr>
      </p:sp>
      <p:sp>
        <p:nvSpPr>
          <p:cNvPr name="AutoShape 8" id="8"/>
          <p:cNvSpPr/>
          <p:nvPr/>
        </p:nvSpPr>
        <p:spPr>
          <a:xfrm rot="3577">
            <a:off x="-9530" y="1066802"/>
            <a:ext cx="18307060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 rot="3577">
            <a:off x="-9530" y="9909376"/>
            <a:ext cx="18307060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0" id="10"/>
          <p:cNvSpPr txBox="true"/>
          <p:nvPr/>
        </p:nvSpPr>
        <p:spPr>
          <a:xfrm rot="0">
            <a:off x="1348740" y="9954469"/>
            <a:ext cx="3931920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>
                <a:solidFill>
                  <a:srgbClr val="373737"/>
                </a:solidFill>
                <a:latin typeface="Roboto Condensed Light"/>
              </a:rPr>
              <a:t>Anindya Sinha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007340" y="9942195"/>
            <a:ext cx="3931920" cy="3007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160"/>
              </a:lnSpc>
            </a:pPr>
            <a:r>
              <a:rPr lang="en-US" sz="1800">
                <a:solidFill>
                  <a:srgbClr val="373737"/>
                </a:solidFill>
                <a:latin typeface="Roboto Condensed Bold"/>
              </a:rPr>
              <a:t>‹#›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1753636"/>
            <a:ext cx="16230600" cy="14740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77240" indent="-388620" lvl="1">
              <a:lnSpc>
                <a:spcPts val="3888"/>
              </a:lnSpc>
              <a:buFont typeface="Arial"/>
              <a:buChar char="•"/>
            </a:pPr>
            <a:r>
              <a:rPr lang="en-US" sz="3600">
                <a:solidFill>
                  <a:srgbClr val="212121"/>
                </a:solidFill>
                <a:latin typeface="Roboto Condensed"/>
              </a:rPr>
              <a:t>Description: Sorts lines of text files.</a:t>
            </a:r>
          </a:p>
          <a:p>
            <a:pPr algn="just" marL="777240" indent="-388620" lvl="1">
              <a:lnSpc>
                <a:spcPts val="3888"/>
              </a:lnSpc>
              <a:buFont typeface="Arial"/>
              <a:buChar char="•"/>
            </a:pPr>
            <a:r>
              <a:rPr lang="en-US" sz="3600">
                <a:solidFill>
                  <a:srgbClr val="212121"/>
                </a:solidFill>
                <a:latin typeface="Roboto Condensed"/>
              </a:rPr>
              <a:t>Example: sort file.txt</a:t>
            </a:r>
          </a:p>
          <a:p>
            <a:pPr algn="just" marL="777240" indent="-388620" lvl="1">
              <a:lnSpc>
                <a:spcPts val="3888"/>
              </a:lnSpc>
              <a:buFont typeface="Arial"/>
              <a:buChar char="•"/>
            </a:pPr>
            <a:r>
              <a:rPr lang="en-US" sz="3600">
                <a:solidFill>
                  <a:srgbClr val="212121"/>
                </a:solidFill>
                <a:latin typeface="Roboto Condensed"/>
              </a:rPr>
              <a:t>Output: Displays sorted lines of "file.txt."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055541" y="9953625"/>
            <a:ext cx="6687820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60"/>
              </a:lnSpc>
            </a:pPr>
            <a:r>
              <a:rPr lang="en-US" sz="1800">
                <a:solidFill>
                  <a:srgbClr val="373737"/>
                </a:solidFill>
                <a:latin typeface="Roboto Condensed Light"/>
              </a:rPr>
              <a:t>#2101CS632 </a:t>
            </a:r>
            <a:r>
              <a:rPr lang="en-US" sz="1800">
                <a:solidFill>
                  <a:srgbClr val="373737"/>
                </a:solidFill>
                <a:sym typeface="Roboto Condensed"/>
              </a:rPr>
              <a:t></a:t>
            </a:r>
            <a:r>
              <a:rPr lang="en-US" sz="1800">
                <a:solidFill>
                  <a:srgbClr val="373737"/>
                </a:solidFill>
                <a:latin typeface="Roboto Condensed Light"/>
              </a:rPr>
              <a:t>   Practical 1 – PERFORM VARIOUS COMMANDS IN LINUX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16000" y="194502"/>
            <a:ext cx="17856000" cy="725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08"/>
              </a:lnSpc>
            </a:pPr>
            <a:r>
              <a:rPr lang="en-US" sz="5100">
                <a:solidFill>
                  <a:srgbClr val="373737"/>
                </a:solidFill>
                <a:latin typeface="Roboto Condensed Bold"/>
              </a:rPr>
              <a:t>Basic Commands - SORT</a:t>
            </a:r>
          </a:p>
        </p:txBody>
      </p:sp>
    </p:spTree>
  </p:cSld>
  <p:clrMapOvr>
    <a:masterClrMapping/>
  </p:clrMapOvr>
</p:sld>
</file>

<file path=ppt/slides/slide4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082695" y="9071290"/>
            <a:ext cx="2008533" cy="610567"/>
          </a:xfrm>
          <a:custGeom>
            <a:avLst/>
            <a:gdLst/>
            <a:ahLst/>
            <a:cxnLst/>
            <a:rect r="r" b="b" t="t" l="l"/>
            <a:pathLst>
              <a:path h="610567" w="2008533">
                <a:moveTo>
                  <a:pt x="0" y="0"/>
                </a:moveTo>
                <a:lnTo>
                  <a:pt x="2008533" y="0"/>
                </a:lnTo>
                <a:lnTo>
                  <a:pt x="2008533" y="610568"/>
                </a:lnTo>
                <a:lnTo>
                  <a:pt x="0" y="6105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6082697" y="9071290"/>
            <a:ext cx="2008533" cy="610566"/>
            <a:chOff x="0" y="0"/>
            <a:chExt cx="2678044" cy="81408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678049" cy="814070"/>
            </a:xfrm>
            <a:custGeom>
              <a:avLst/>
              <a:gdLst/>
              <a:ahLst/>
              <a:cxnLst/>
              <a:rect r="r" b="b" t="t" l="l"/>
              <a:pathLst>
                <a:path h="814070" w="2678049">
                  <a:moveTo>
                    <a:pt x="0" y="0"/>
                  </a:moveTo>
                  <a:lnTo>
                    <a:pt x="2678049" y="0"/>
                  </a:lnTo>
                  <a:lnTo>
                    <a:pt x="2678049" y="814070"/>
                  </a:lnTo>
                  <a:lnTo>
                    <a:pt x="0" y="814070"/>
                  </a:ln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0" y="9906000"/>
            <a:ext cx="18287997" cy="381000"/>
            <a:chOff x="0" y="0"/>
            <a:chExt cx="24383996" cy="508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4384000" cy="508000"/>
            </a:xfrm>
            <a:custGeom>
              <a:avLst/>
              <a:gdLst/>
              <a:ahLst/>
              <a:cxnLst/>
              <a:rect r="r" b="b" t="t" l="l"/>
              <a:pathLst>
                <a:path h="508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508000"/>
                  </a:lnTo>
                  <a:lnTo>
                    <a:pt x="0" y="508000"/>
                  </a:lnTo>
                </a:path>
              </a:pathLst>
            </a:custGeom>
            <a:solidFill>
              <a:srgbClr val="DFDFDF"/>
            </a:solid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0" y="0"/>
            <a:ext cx="18288000" cy="1066802"/>
          </a:xfrm>
          <a:custGeom>
            <a:avLst/>
            <a:gdLst/>
            <a:ahLst/>
            <a:cxnLst/>
            <a:rect r="r" b="b" t="t" l="l"/>
            <a:pathLst>
              <a:path h="1066802" w="18288000">
                <a:moveTo>
                  <a:pt x="0" y="0"/>
                </a:moveTo>
                <a:lnTo>
                  <a:pt x="18288000" y="0"/>
                </a:lnTo>
                <a:lnTo>
                  <a:pt x="18288000" y="1066802"/>
                </a:lnTo>
                <a:lnTo>
                  <a:pt x="0" y="10668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904359" r="-1799" b="-38262"/>
            </a:stretch>
          </a:blipFill>
        </p:spPr>
      </p:sp>
      <p:sp>
        <p:nvSpPr>
          <p:cNvPr name="AutoShape 8" id="8"/>
          <p:cNvSpPr/>
          <p:nvPr/>
        </p:nvSpPr>
        <p:spPr>
          <a:xfrm rot="3577">
            <a:off x="-9530" y="1066802"/>
            <a:ext cx="18307060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 rot="3577">
            <a:off x="-9530" y="9909376"/>
            <a:ext cx="18307060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0" id="10"/>
          <p:cNvSpPr txBox="true"/>
          <p:nvPr/>
        </p:nvSpPr>
        <p:spPr>
          <a:xfrm rot="0">
            <a:off x="1348740" y="9954469"/>
            <a:ext cx="3931920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>
                <a:solidFill>
                  <a:srgbClr val="373737"/>
                </a:solidFill>
                <a:latin typeface="Roboto Condensed Light"/>
              </a:rPr>
              <a:t>Anindya Sinha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007340" y="9942195"/>
            <a:ext cx="3931920" cy="3007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160"/>
              </a:lnSpc>
            </a:pPr>
            <a:r>
              <a:rPr lang="en-US" sz="1800">
                <a:solidFill>
                  <a:srgbClr val="373737"/>
                </a:solidFill>
                <a:latin typeface="Roboto Condensed Bold"/>
              </a:rPr>
              <a:t>‹#›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1753636"/>
            <a:ext cx="16230600" cy="14740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77240" indent="-388620" lvl="1">
              <a:lnSpc>
                <a:spcPts val="3888"/>
              </a:lnSpc>
              <a:buFont typeface="Arial"/>
              <a:buChar char="•"/>
            </a:pPr>
            <a:r>
              <a:rPr lang="en-US" sz="3600">
                <a:solidFill>
                  <a:srgbClr val="212121"/>
                </a:solidFill>
                <a:latin typeface="Roboto Condensed"/>
              </a:rPr>
              <a:t>Description: Filters out adjacent duplicate lines in a file.</a:t>
            </a:r>
          </a:p>
          <a:p>
            <a:pPr algn="just" marL="777240" indent="-388620" lvl="1">
              <a:lnSpc>
                <a:spcPts val="3888"/>
              </a:lnSpc>
              <a:buFont typeface="Arial"/>
              <a:buChar char="•"/>
            </a:pPr>
            <a:r>
              <a:rPr lang="en-US" sz="3600">
                <a:solidFill>
                  <a:srgbClr val="212121"/>
                </a:solidFill>
                <a:latin typeface="Roboto Condensed"/>
              </a:rPr>
              <a:t>Example: sort file.txt | uniq</a:t>
            </a:r>
          </a:p>
          <a:p>
            <a:pPr algn="just" marL="777240" indent="-388620" lvl="1">
              <a:lnSpc>
                <a:spcPts val="3888"/>
              </a:lnSpc>
              <a:buFont typeface="Arial"/>
              <a:buChar char="•"/>
            </a:pPr>
            <a:r>
              <a:rPr lang="en-US" sz="3600">
                <a:solidFill>
                  <a:srgbClr val="212121"/>
                </a:solidFill>
                <a:latin typeface="Roboto Condensed"/>
              </a:rPr>
              <a:t>Output: Displays unique lines from sorted "file.txt."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055541" y="9953625"/>
            <a:ext cx="6687820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60"/>
              </a:lnSpc>
            </a:pPr>
            <a:r>
              <a:rPr lang="en-US" sz="1800">
                <a:solidFill>
                  <a:srgbClr val="373737"/>
                </a:solidFill>
                <a:latin typeface="Roboto Condensed Light"/>
              </a:rPr>
              <a:t>#2101CS632 </a:t>
            </a:r>
            <a:r>
              <a:rPr lang="en-US" sz="1800">
                <a:solidFill>
                  <a:srgbClr val="373737"/>
                </a:solidFill>
                <a:sym typeface="Roboto Condensed"/>
              </a:rPr>
              <a:t></a:t>
            </a:r>
            <a:r>
              <a:rPr lang="en-US" sz="1800">
                <a:solidFill>
                  <a:srgbClr val="373737"/>
                </a:solidFill>
                <a:latin typeface="Roboto Condensed Light"/>
              </a:rPr>
              <a:t>   Practical 1 – PERFORM VARIOUS COMMANDS IN LINUX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16000" y="194502"/>
            <a:ext cx="17856000" cy="725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08"/>
              </a:lnSpc>
            </a:pPr>
            <a:r>
              <a:rPr lang="en-US" sz="5100">
                <a:solidFill>
                  <a:srgbClr val="373737"/>
                </a:solidFill>
                <a:latin typeface="Roboto Condensed Bold"/>
              </a:rPr>
              <a:t>Basic Commands - UNIQ</a:t>
            </a:r>
          </a:p>
        </p:txBody>
      </p:sp>
    </p:spTree>
  </p:cSld>
  <p:clrMapOvr>
    <a:masterClrMapping/>
  </p:clrMapOvr>
</p:sld>
</file>

<file path=ppt/slides/slide4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082695" y="9071290"/>
            <a:ext cx="2008533" cy="610567"/>
          </a:xfrm>
          <a:custGeom>
            <a:avLst/>
            <a:gdLst/>
            <a:ahLst/>
            <a:cxnLst/>
            <a:rect r="r" b="b" t="t" l="l"/>
            <a:pathLst>
              <a:path h="610567" w="2008533">
                <a:moveTo>
                  <a:pt x="0" y="0"/>
                </a:moveTo>
                <a:lnTo>
                  <a:pt x="2008533" y="0"/>
                </a:lnTo>
                <a:lnTo>
                  <a:pt x="2008533" y="610568"/>
                </a:lnTo>
                <a:lnTo>
                  <a:pt x="0" y="6105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6082697" y="9071290"/>
            <a:ext cx="2008533" cy="610566"/>
            <a:chOff x="0" y="0"/>
            <a:chExt cx="2678044" cy="81408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678049" cy="814070"/>
            </a:xfrm>
            <a:custGeom>
              <a:avLst/>
              <a:gdLst/>
              <a:ahLst/>
              <a:cxnLst/>
              <a:rect r="r" b="b" t="t" l="l"/>
              <a:pathLst>
                <a:path h="814070" w="2678049">
                  <a:moveTo>
                    <a:pt x="0" y="0"/>
                  </a:moveTo>
                  <a:lnTo>
                    <a:pt x="2678049" y="0"/>
                  </a:lnTo>
                  <a:lnTo>
                    <a:pt x="2678049" y="814070"/>
                  </a:lnTo>
                  <a:lnTo>
                    <a:pt x="0" y="814070"/>
                  </a:ln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0" y="9906000"/>
            <a:ext cx="18287997" cy="381000"/>
            <a:chOff x="0" y="0"/>
            <a:chExt cx="24383996" cy="508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4384000" cy="508000"/>
            </a:xfrm>
            <a:custGeom>
              <a:avLst/>
              <a:gdLst/>
              <a:ahLst/>
              <a:cxnLst/>
              <a:rect r="r" b="b" t="t" l="l"/>
              <a:pathLst>
                <a:path h="508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508000"/>
                  </a:lnTo>
                  <a:lnTo>
                    <a:pt x="0" y="508000"/>
                  </a:lnTo>
                </a:path>
              </a:pathLst>
            </a:custGeom>
            <a:solidFill>
              <a:srgbClr val="DFDFDF"/>
            </a:solid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0" y="0"/>
            <a:ext cx="18288000" cy="1066802"/>
          </a:xfrm>
          <a:custGeom>
            <a:avLst/>
            <a:gdLst/>
            <a:ahLst/>
            <a:cxnLst/>
            <a:rect r="r" b="b" t="t" l="l"/>
            <a:pathLst>
              <a:path h="1066802" w="18288000">
                <a:moveTo>
                  <a:pt x="0" y="0"/>
                </a:moveTo>
                <a:lnTo>
                  <a:pt x="18288000" y="0"/>
                </a:lnTo>
                <a:lnTo>
                  <a:pt x="18288000" y="1066802"/>
                </a:lnTo>
                <a:lnTo>
                  <a:pt x="0" y="10668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904359" r="-1799" b="-38262"/>
            </a:stretch>
          </a:blipFill>
        </p:spPr>
      </p:sp>
      <p:sp>
        <p:nvSpPr>
          <p:cNvPr name="AutoShape 8" id="8"/>
          <p:cNvSpPr/>
          <p:nvPr/>
        </p:nvSpPr>
        <p:spPr>
          <a:xfrm rot="3577">
            <a:off x="-9530" y="1066802"/>
            <a:ext cx="18307060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 rot="3577">
            <a:off x="-9530" y="9909376"/>
            <a:ext cx="18307060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0" id="10"/>
          <p:cNvSpPr txBox="true"/>
          <p:nvPr/>
        </p:nvSpPr>
        <p:spPr>
          <a:xfrm rot="0">
            <a:off x="1348740" y="9954469"/>
            <a:ext cx="3931920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>
                <a:solidFill>
                  <a:srgbClr val="373737"/>
                </a:solidFill>
                <a:latin typeface="Roboto Condensed Light"/>
              </a:rPr>
              <a:t>Anindya Sinha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007340" y="9942195"/>
            <a:ext cx="3931920" cy="3007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160"/>
              </a:lnSpc>
            </a:pPr>
            <a:r>
              <a:rPr lang="en-US" sz="1800">
                <a:solidFill>
                  <a:srgbClr val="373737"/>
                </a:solidFill>
                <a:latin typeface="Roboto Condensed Bold"/>
              </a:rPr>
              <a:t>‹#›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1753636"/>
            <a:ext cx="16230600" cy="14740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77240" indent="-388620" lvl="1">
              <a:lnSpc>
                <a:spcPts val="3888"/>
              </a:lnSpc>
              <a:buFont typeface="Arial"/>
              <a:buChar char="•"/>
            </a:pPr>
            <a:r>
              <a:rPr lang="en-US" sz="3600">
                <a:solidFill>
                  <a:srgbClr val="212121"/>
                </a:solidFill>
                <a:latin typeface="Roboto Condensed"/>
              </a:rPr>
              <a:t>Description: Searches for files and directories.</a:t>
            </a:r>
          </a:p>
          <a:p>
            <a:pPr algn="just" marL="777240" indent="-388620" lvl="1">
              <a:lnSpc>
                <a:spcPts val="3888"/>
              </a:lnSpc>
              <a:buFont typeface="Arial"/>
              <a:buChar char="•"/>
            </a:pPr>
            <a:r>
              <a:rPr lang="en-US" sz="3600">
                <a:solidFill>
                  <a:srgbClr val="212121"/>
                </a:solidFill>
                <a:latin typeface="Roboto Condensed"/>
              </a:rPr>
              <a:t>Example: find /home/user -name "*.txt"</a:t>
            </a:r>
          </a:p>
          <a:p>
            <a:pPr algn="just" marL="777240" indent="-388620" lvl="1">
              <a:lnSpc>
                <a:spcPts val="3888"/>
              </a:lnSpc>
              <a:buFont typeface="Arial"/>
              <a:buChar char="•"/>
            </a:pPr>
            <a:r>
              <a:rPr lang="en-US" sz="3600">
                <a:solidFill>
                  <a:srgbClr val="212121"/>
                </a:solidFill>
                <a:latin typeface="Roboto Condensed"/>
              </a:rPr>
              <a:t>Output: Finds all files with the ".txt" extension in the specified directory.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055541" y="9953625"/>
            <a:ext cx="6687820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60"/>
              </a:lnSpc>
            </a:pPr>
            <a:r>
              <a:rPr lang="en-US" sz="1800">
                <a:solidFill>
                  <a:srgbClr val="373737"/>
                </a:solidFill>
                <a:latin typeface="Roboto Condensed Light"/>
              </a:rPr>
              <a:t>#2101CS632 </a:t>
            </a:r>
            <a:r>
              <a:rPr lang="en-US" sz="1800">
                <a:solidFill>
                  <a:srgbClr val="373737"/>
                </a:solidFill>
                <a:sym typeface="Roboto Condensed"/>
              </a:rPr>
              <a:t></a:t>
            </a:r>
            <a:r>
              <a:rPr lang="en-US" sz="1800">
                <a:solidFill>
                  <a:srgbClr val="373737"/>
                </a:solidFill>
                <a:latin typeface="Roboto Condensed Light"/>
              </a:rPr>
              <a:t>   Practical 1 – PERFORM VARIOUS COMMANDS IN LINUX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16000" y="194502"/>
            <a:ext cx="17856000" cy="725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08"/>
              </a:lnSpc>
            </a:pPr>
            <a:r>
              <a:rPr lang="en-US" sz="5100">
                <a:solidFill>
                  <a:srgbClr val="373737"/>
                </a:solidFill>
                <a:latin typeface="Roboto Condensed Bold"/>
              </a:rPr>
              <a:t>Basic Commands - FIND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082695" y="9071290"/>
            <a:ext cx="2008533" cy="610567"/>
          </a:xfrm>
          <a:custGeom>
            <a:avLst/>
            <a:gdLst/>
            <a:ahLst/>
            <a:cxnLst/>
            <a:rect r="r" b="b" t="t" l="l"/>
            <a:pathLst>
              <a:path h="610567" w="2008533">
                <a:moveTo>
                  <a:pt x="0" y="0"/>
                </a:moveTo>
                <a:lnTo>
                  <a:pt x="2008533" y="0"/>
                </a:lnTo>
                <a:lnTo>
                  <a:pt x="2008533" y="610568"/>
                </a:lnTo>
                <a:lnTo>
                  <a:pt x="0" y="6105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6082697" y="9071290"/>
            <a:ext cx="2008533" cy="610566"/>
            <a:chOff x="0" y="0"/>
            <a:chExt cx="2678044" cy="81408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678049" cy="814070"/>
            </a:xfrm>
            <a:custGeom>
              <a:avLst/>
              <a:gdLst/>
              <a:ahLst/>
              <a:cxnLst/>
              <a:rect r="r" b="b" t="t" l="l"/>
              <a:pathLst>
                <a:path h="814070" w="2678049">
                  <a:moveTo>
                    <a:pt x="0" y="0"/>
                  </a:moveTo>
                  <a:lnTo>
                    <a:pt x="2678049" y="0"/>
                  </a:lnTo>
                  <a:lnTo>
                    <a:pt x="2678049" y="814070"/>
                  </a:lnTo>
                  <a:lnTo>
                    <a:pt x="0" y="814070"/>
                  </a:ln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0" y="9906000"/>
            <a:ext cx="18287997" cy="381000"/>
            <a:chOff x="0" y="0"/>
            <a:chExt cx="24383996" cy="508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4384000" cy="508000"/>
            </a:xfrm>
            <a:custGeom>
              <a:avLst/>
              <a:gdLst/>
              <a:ahLst/>
              <a:cxnLst/>
              <a:rect r="r" b="b" t="t" l="l"/>
              <a:pathLst>
                <a:path h="508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508000"/>
                  </a:lnTo>
                  <a:lnTo>
                    <a:pt x="0" y="508000"/>
                  </a:lnTo>
                </a:path>
              </a:pathLst>
            </a:custGeom>
            <a:solidFill>
              <a:srgbClr val="DFDFDF"/>
            </a:solid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0" y="0"/>
            <a:ext cx="18288000" cy="1066802"/>
          </a:xfrm>
          <a:custGeom>
            <a:avLst/>
            <a:gdLst/>
            <a:ahLst/>
            <a:cxnLst/>
            <a:rect r="r" b="b" t="t" l="l"/>
            <a:pathLst>
              <a:path h="1066802" w="18288000">
                <a:moveTo>
                  <a:pt x="0" y="0"/>
                </a:moveTo>
                <a:lnTo>
                  <a:pt x="18288000" y="0"/>
                </a:lnTo>
                <a:lnTo>
                  <a:pt x="18288000" y="1066802"/>
                </a:lnTo>
                <a:lnTo>
                  <a:pt x="0" y="10668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904359" r="-1799" b="-38262"/>
            </a:stretch>
          </a:blipFill>
        </p:spPr>
      </p:sp>
      <p:sp>
        <p:nvSpPr>
          <p:cNvPr name="AutoShape 8" id="8"/>
          <p:cNvSpPr/>
          <p:nvPr/>
        </p:nvSpPr>
        <p:spPr>
          <a:xfrm rot="3577">
            <a:off x="-9530" y="1066802"/>
            <a:ext cx="18307060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 rot="3577">
            <a:off x="-9530" y="9909376"/>
            <a:ext cx="18307060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1809115" y="1652036"/>
            <a:ext cx="5447148" cy="5895860"/>
          </a:xfrm>
          <a:custGeom>
            <a:avLst/>
            <a:gdLst/>
            <a:ahLst/>
            <a:cxnLst/>
            <a:rect r="r" b="b" t="t" l="l"/>
            <a:pathLst>
              <a:path h="5895860" w="5447148">
                <a:moveTo>
                  <a:pt x="0" y="0"/>
                </a:moveTo>
                <a:lnTo>
                  <a:pt x="5447148" y="0"/>
                </a:lnTo>
                <a:lnTo>
                  <a:pt x="5447148" y="5895860"/>
                </a:lnTo>
                <a:lnTo>
                  <a:pt x="0" y="589586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348740" y="9954469"/>
            <a:ext cx="3931920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>
                <a:solidFill>
                  <a:srgbClr val="373737"/>
                </a:solidFill>
                <a:latin typeface="Roboto Condensed Light"/>
              </a:rPr>
              <a:t>Anindya Sinha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007340" y="9942195"/>
            <a:ext cx="3931920" cy="3007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160"/>
              </a:lnSpc>
            </a:pPr>
            <a:r>
              <a:rPr lang="en-US" sz="1800">
                <a:solidFill>
                  <a:srgbClr val="373737"/>
                </a:solidFill>
                <a:latin typeface="Roboto Condensed Bold"/>
              </a:rPr>
              <a:t>‹#›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16000" y="194502"/>
            <a:ext cx="17856000" cy="725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08"/>
              </a:lnSpc>
            </a:pPr>
            <a:r>
              <a:rPr lang="en-US" sz="5100">
                <a:solidFill>
                  <a:srgbClr val="373737"/>
                </a:solidFill>
                <a:latin typeface="Roboto Condensed Bold"/>
              </a:rPr>
              <a:t>Setting up Kali in VMware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240701" y="1690136"/>
            <a:ext cx="8424948" cy="9883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77240" indent="-388620" lvl="1">
              <a:lnSpc>
                <a:spcPts val="3888"/>
              </a:lnSpc>
              <a:buFont typeface="Arial"/>
              <a:buChar char="•"/>
            </a:pPr>
            <a:r>
              <a:rPr lang="en-US" sz="3600">
                <a:solidFill>
                  <a:srgbClr val="212121"/>
                </a:solidFill>
                <a:latin typeface="Roboto Condensed"/>
              </a:rPr>
              <a:t>Afterward, choose the Kali Linux ISO file you have installed and proceed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055541" y="9953625"/>
            <a:ext cx="6687820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60"/>
              </a:lnSpc>
            </a:pPr>
            <a:r>
              <a:rPr lang="en-US" sz="1800">
                <a:solidFill>
                  <a:srgbClr val="373737"/>
                </a:solidFill>
                <a:latin typeface="Roboto Condensed Light"/>
              </a:rPr>
              <a:t>#2101CS632 </a:t>
            </a:r>
            <a:r>
              <a:rPr lang="en-US" sz="1800">
                <a:solidFill>
                  <a:srgbClr val="373737"/>
                </a:solidFill>
                <a:sym typeface="Roboto Condensed"/>
              </a:rPr>
              <a:t></a:t>
            </a:r>
            <a:r>
              <a:rPr lang="en-US" sz="1800">
                <a:solidFill>
                  <a:srgbClr val="373737"/>
                </a:solidFill>
                <a:latin typeface="Roboto Condensed Light"/>
              </a:rPr>
              <a:t>   Practical 1 – PERFORM VARIOUS COMMANDS IN LINUX</a:t>
            </a:r>
          </a:p>
        </p:txBody>
      </p:sp>
    </p:spTree>
  </p:cSld>
  <p:clrMapOvr>
    <a:masterClrMapping/>
  </p:clrMapOvr>
</p:sld>
</file>

<file path=ppt/slides/slide5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082695" y="9071290"/>
            <a:ext cx="2008533" cy="610567"/>
          </a:xfrm>
          <a:custGeom>
            <a:avLst/>
            <a:gdLst/>
            <a:ahLst/>
            <a:cxnLst/>
            <a:rect r="r" b="b" t="t" l="l"/>
            <a:pathLst>
              <a:path h="610567" w="2008533">
                <a:moveTo>
                  <a:pt x="0" y="0"/>
                </a:moveTo>
                <a:lnTo>
                  <a:pt x="2008533" y="0"/>
                </a:lnTo>
                <a:lnTo>
                  <a:pt x="2008533" y="610568"/>
                </a:lnTo>
                <a:lnTo>
                  <a:pt x="0" y="6105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6082697" y="9071290"/>
            <a:ext cx="2008533" cy="610566"/>
            <a:chOff x="0" y="0"/>
            <a:chExt cx="2678044" cy="81408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678049" cy="814070"/>
            </a:xfrm>
            <a:custGeom>
              <a:avLst/>
              <a:gdLst/>
              <a:ahLst/>
              <a:cxnLst/>
              <a:rect r="r" b="b" t="t" l="l"/>
              <a:pathLst>
                <a:path h="814070" w="2678049">
                  <a:moveTo>
                    <a:pt x="0" y="0"/>
                  </a:moveTo>
                  <a:lnTo>
                    <a:pt x="2678049" y="0"/>
                  </a:lnTo>
                  <a:lnTo>
                    <a:pt x="2678049" y="814070"/>
                  </a:lnTo>
                  <a:lnTo>
                    <a:pt x="0" y="814070"/>
                  </a:ln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0" y="9906000"/>
            <a:ext cx="18287997" cy="381000"/>
            <a:chOff x="0" y="0"/>
            <a:chExt cx="24383996" cy="508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4384000" cy="508000"/>
            </a:xfrm>
            <a:custGeom>
              <a:avLst/>
              <a:gdLst/>
              <a:ahLst/>
              <a:cxnLst/>
              <a:rect r="r" b="b" t="t" l="l"/>
              <a:pathLst>
                <a:path h="508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508000"/>
                  </a:lnTo>
                  <a:lnTo>
                    <a:pt x="0" y="508000"/>
                  </a:lnTo>
                </a:path>
              </a:pathLst>
            </a:custGeom>
            <a:solidFill>
              <a:srgbClr val="DFDFDF"/>
            </a:solid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0" y="0"/>
            <a:ext cx="18288000" cy="1066802"/>
          </a:xfrm>
          <a:custGeom>
            <a:avLst/>
            <a:gdLst/>
            <a:ahLst/>
            <a:cxnLst/>
            <a:rect r="r" b="b" t="t" l="l"/>
            <a:pathLst>
              <a:path h="1066802" w="18288000">
                <a:moveTo>
                  <a:pt x="0" y="0"/>
                </a:moveTo>
                <a:lnTo>
                  <a:pt x="18288000" y="0"/>
                </a:lnTo>
                <a:lnTo>
                  <a:pt x="18288000" y="1066802"/>
                </a:lnTo>
                <a:lnTo>
                  <a:pt x="0" y="10668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904359" r="-1799" b="-38262"/>
            </a:stretch>
          </a:blipFill>
        </p:spPr>
      </p:sp>
      <p:sp>
        <p:nvSpPr>
          <p:cNvPr name="AutoShape 8" id="8"/>
          <p:cNvSpPr/>
          <p:nvPr/>
        </p:nvSpPr>
        <p:spPr>
          <a:xfrm rot="3577">
            <a:off x="-9530" y="1066802"/>
            <a:ext cx="18307060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 rot="3577">
            <a:off x="-9530" y="9909376"/>
            <a:ext cx="18307060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0" id="10"/>
          <p:cNvSpPr txBox="true"/>
          <p:nvPr/>
        </p:nvSpPr>
        <p:spPr>
          <a:xfrm rot="0">
            <a:off x="1348740" y="9954469"/>
            <a:ext cx="3931920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>
                <a:solidFill>
                  <a:srgbClr val="373737"/>
                </a:solidFill>
                <a:latin typeface="Roboto Condensed Light"/>
              </a:rPr>
              <a:t>Anindya Sinha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007340" y="9942195"/>
            <a:ext cx="3931920" cy="3007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160"/>
              </a:lnSpc>
            </a:pPr>
            <a:r>
              <a:rPr lang="en-US" sz="1800">
                <a:solidFill>
                  <a:srgbClr val="373737"/>
                </a:solidFill>
                <a:latin typeface="Roboto Condensed Bold"/>
              </a:rPr>
              <a:t>‹#›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1753636"/>
            <a:ext cx="16230600" cy="14740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77240" indent="-388620" lvl="1">
              <a:lnSpc>
                <a:spcPts val="3888"/>
              </a:lnSpc>
              <a:buFont typeface="Arial"/>
              <a:buChar char="•"/>
            </a:pPr>
            <a:r>
              <a:rPr lang="en-US" sz="3600">
                <a:solidFill>
                  <a:srgbClr val="212121"/>
                </a:solidFill>
                <a:latin typeface="Roboto Condensed"/>
              </a:rPr>
              <a:t>Description: Searches for patterns in files.</a:t>
            </a:r>
          </a:p>
          <a:p>
            <a:pPr algn="just" marL="777240" indent="-388620" lvl="1">
              <a:lnSpc>
                <a:spcPts val="3888"/>
              </a:lnSpc>
              <a:buFont typeface="Arial"/>
              <a:buChar char="•"/>
            </a:pPr>
            <a:r>
              <a:rPr lang="en-US" sz="3600">
                <a:solidFill>
                  <a:srgbClr val="212121"/>
                </a:solidFill>
                <a:latin typeface="Roboto Condensed"/>
              </a:rPr>
              <a:t>Example: grep "pattern" file.txt</a:t>
            </a:r>
          </a:p>
          <a:p>
            <a:pPr algn="just" marL="777240" indent="-388620" lvl="1">
              <a:lnSpc>
                <a:spcPts val="3888"/>
              </a:lnSpc>
              <a:buFont typeface="Arial"/>
              <a:buChar char="•"/>
            </a:pPr>
            <a:r>
              <a:rPr lang="en-US" sz="3600">
                <a:solidFill>
                  <a:srgbClr val="212121"/>
                </a:solidFill>
                <a:latin typeface="Roboto Condensed"/>
              </a:rPr>
              <a:t>Output: Displays lines containing the specified "pattern" in "file.txt."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055541" y="9953625"/>
            <a:ext cx="6687820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60"/>
              </a:lnSpc>
            </a:pPr>
            <a:r>
              <a:rPr lang="en-US" sz="1800">
                <a:solidFill>
                  <a:srgbClr val="373737"/>
                </a:solidFill>
                <a:latin typeface="Roboto Condensed Light"/>
              </a:rPr>
              <a:t>#2101CS632 </a:t>
            </a:r>
            <a:r>
              <a:rPr lang="en-US" sz="1800">
                <a:solidFill>
                  <a:srgbClr val="373737"/>
                </a:solidFill>
                <a:sym typeface="Roboto Condensed"/>
              </a:rPr>
              <a:t></a:t>
            </a:r>
            <a:r>
              <a:rPr lang="en-US" sz="1800">
                <a:solidFill>
                  <a:srgbClr val="373737"/>
                </a:solidFill>
                <a:latin typeface="Roboto Condensed Light"/>
              </a:rPr>
              <a:t>   Practical 1 – PERFORM VARIOUS COMMANDS IN LINUX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16000" y="194502"/>
            <a:ext cx="17856000" cy="725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08"/>
              </a:lnSpc>
            </a:pPr>
            <a:r>
              <a:rPr lang="en-US" sz="5100">
                <a:solidFill>
                  <a:srgbClr val="373737"/>
                </a:solidFill>
                <a:latin typeface="Roboto Condensed Bold"/>
              </a:rPr>
              <a:t>Basic Commands - GREP</a:t>
            </a:r>
          </a:p>
        </p:txBody>
      </p:sp>
    </p:spTree>
  </p:cSld>
  <p:clrMapOvr>
    <a:masterClrMapping/>
  </p:clrMapOvr>
</p:sld>
</file>

<file path=ppt/slides/slide5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082695" y="9071290"/>
            <a:ext cx="2008533" cy="610567"/>
          </a:xfrm>
          <a:custGeom>
            <a:avLst/>
            <a:gdLst/>
            <a:ahLst/>
            <a:cxnLst/>
            <a:rect r="r" b="b" t="t" l="l"/>
            <a:pathLst>
              <a:path h="610567" w="2008533">
                <a:moveTo>
                  <a:pt x="0" y="0"/>
                </a:moveTo>
                <a:lnTo>
                  <a:pt x="2008533" y="0"/>
                </a:lnTo>
                <a:lnTo>
                  <a:pt x="2008533" y="610568"/>
                </a:lnTo>
                <a:lnTo>
                  <a:pt x="0" y="6105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6082697" y="9071290"/>
            <a:ext cx="2008533" cy="610566"/>
            <a:chOff x="0" y="0"/>
            <a:chExt cx="2678044" cy="81408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678049" cy="814070"/>
            </a:xfrm>
            <a:custGeom>
              <a:avLst/>
              <a:gdLst/>
              <a:ahLst/>
              <a:cxnLst/>
              <a:rect r="r" b="b" t="t" l="l"/>
              <a:pathLst>
                <a:path h="814070" w="2678049">
                  <a:moveTo>
                    <a:pt x="0" y="0"/>
                  </a:moveTo>
                  <a:lnTo>
                    <a:pt x="2678049" y="0"/>
                  </a:lnTo>
                  <a:lnTo>
                    <a:pt x="2678049" y="814070"/>
                  </a:lnTo>
                  <a:lnTo>
                    <a:pt x="0" y="814070"/>
                  </a:ln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0" y="9906000"/>
            <a:ext cx="18287997" cy="381000"/>
            <a:chOff x="0" y="0"/>
            <a:chExt cx="24383996" cy="508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4384000" cy="508000"/>
            </a:xfrm>
            <a:custGeom>
              <a:avLst/>
              <a:gdLst/>
              <a:ahLst/>
              <a:cxnLst/>
              <a:rect r="r" b="b" t="t" l="l"/>
              <a:pathLst>
                <a:path h="508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508000"/>
                  </a:lnTo>
                  <a:lnTo>
                    <a:pt x="0" y="508000"/>
                  </a:lnTo>
                </a:path>
              </a:pathLst>
            </a:custGeom>
            <a:solidFill>
              <a:srgbClr val="DFDFDF"/>
            </a:solid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0" y="0"/>
            <a:ext cx="18288000" cy="1066802"/>
          </a:xfrm>
          <a:custGeom>
            <a:avLst/>
            <a:gdLst/>
            <a:ahLst/>
            <a:cxnLst/>
            <a:rect r="r" b="b" t="t" l="l"/>
            <a:pathLst>
              <a:path h="1066802" w="18288000">
                <a:moveTo>
                  <a:pt x="0" y="0"/>
                </a:moveTo>
                <a:lnTo>
                  <a:pt x="18288000" y="0"/>
                </a:lnTo>
                <a:lnTo>
                  <a:pt x="18288000" y="1066802"/>
                </a:lnTo>
                <a:lnTo>
                  <a:pt x="0" y="10668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904359" r="-1799" b="-38262"/>
            </a:stretch>
          </a:blipFill>
        </p:spPr>
      </p:sp>
      <p:sp>
        <p:nvSpPr>
          <p:cNvPr name="AutoShape 8" id="8"/>
          <p:cNvSpPr/>
          <p:nvPr/>
        </p:nvSpPr>
        <p:spPr>
          <a:xfrm rot="3577">
            <a:off x="-9530" y="1066802"/>
            <a:ext cx="18307060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 rot="3577">
            <a:off x="-9530" y="9909376"/>
            <a:ext cx="18307060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0" id="10"/>
          <p:cNvSpPr txBox="true"/>
          <p:nvPr/>
        </p:nvSpPr>
        <p:spPr>
          <a:xfrm rot="0">
            <a:off x="1348740" y="9954469"/>
            <a:ext cx="3931920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>
                <a:solidFill>
                  <a:srgbClr val="373737"/>
                </a:solidFill>
                <a:latin typeface="Roboto Condensed Light"/>
              </a:rPr>
              <a:t>Anindya Sinha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007340" y="9942195"/>
            <a:ext cx="3931920" cy="3007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160"/>
              </a:lnSpc>
            </a:pPr>
            <a:r>
              <a:rPr lang="en-US" sz="1800">
                <a:solidFill>
                  <a:srgbClr val="373737"/>
                </a:solidFill>
                <a:latin typeface="Roboto Condensed Bold"/>
              </a:rPr>
              <a:t>‹#›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1753636"/>
            <a:ext cx="16230600" cy="14740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77240" indent="-388620" lvl="1">
              <a:lnSpc>
                <a:spcPts val="3888"/>
              </a:lnSpc>
              <a:buFont typeface="Arial"/>
              <a:buChar char="•"/>
            </a:pPr>
            <a:r>
              <a:rPr lang="en-US" sz="3600">
                <a:solidFill>
                  <a:srgbClr val="212121"/>
                </a:solidFill>
                <a:latin typeface="Roboto Condensed"/>
              </a:rPr>
              <a:t>Description: Text editor for editing files in the terminal.</a:t>
            </a:r>
          </a:p>
          <a:p>
            <a:pPr algn="just" marL="777240" indent="-388620" lvl="1">
              <a:lnSpc>
                <a:spcPts val="3888"/>
              </a:lnSpc>
              <a:buFont typeface="Arial"/>
              <a:buChar char="•"/>
            </a:pPr>
            <a:r>
              <a:rPr lang="en-US" sz="3600">
                <a:solidFill>
                  <a:srgbClr val="212121"/>
                </a:solidFill>
                <a:latin typeface="Roboto Condensed"/>
              </a:rPr>
              <a:t>Example: nano file.txt</a:t>
            </a:r>
          </a:p>
          <a:p>
            <a:pPr algn="just" marL="777240" indent="-388620" lvl="1">
              <a:lnSpc>
                <a:spcPts val="3888"/>
              </a:lnSpc>
              <a:buFont typeface="Arial"/>
              <a:buChar char="•"/>
            </a:pPr>
            <a:r>
              <a:rPr lang="en-US" sz="3600">
                <a:solidFill>
                  <a:srgbClr val="212121"/>
                </a:solidFill>
                <a:latin typeface="Roboto Condensed"/>
              </a:rPr>
              <a:t>Output: Opens "file.txt" for editing in the nano text editor.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055541" y="9953625"/>
            <a:ext cx="6687820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60"/>
              </a:lnSpc>
            </a:pPr>
            <a:r>
              <a:rPr lang="en-US" sz="1800">
                <a:solidFill>
                  <a:srgbClr val="373737"/>
                </a:solidFill>
                <a:latin typeface="Roboto Condensed Light"/>
              </a:rPr>
              <a:t>#2101CS632 </a:t>
            </a:r>
            <a:r>
              <a:rPr lang="en-US" sz="1800">
                <a:solidFill>
                  <a:srgbClr val="373737"/>
                </a:solidFill>
                <a:sym typeface="Roboto Condensed"/>
              </a:rPr>
              <a:t></a:t>
            </a:r>
            <a:r>
              <a:rPr lang="en-US" sz="1800">
                <a:solidFill>
                  <a:srgbClr val="373737"/>
                </a:solidFill>
                <a:latin typeface="Roboto Condensed Light"/>
              </a:rPr>
              <a:t>   Practical 1 – PERFORM VARIOUS COMMANDS IN LINUX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16000" y="194502"/>
            <a:ext cx="17856000" cy="725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08"/>
              </a:lnSpc>
            </a:pPr>
            <a:r>
              <a:rPr lang="en-US" sz="5100">
                <a:solidFill>
                  <a:srgbClr val="373737"/>
                </a:solidFill>
                <a:latin typeface="Roboto Condensed Bold"/>
              </a:rPr>
              <a:t>Basic Commands - NANO</a:t>
            </a:r>
          </a:p>
        </p:txBody>
      </p:sp>
    </p:spTree>
  </p:cSld>
  <p:clrMapOvr>
    <a:masterClrMapping/>
  </p:clrMapOvr>
</p:sld>
</file>

<file path=ppt/slides/slide5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082695" y="9071290"/>
            <a:ext cx="2008533" cy="610567"/>
          </a:xfrm>
          <a:custGeom>
            <a:avLst/>
            <a:gdLst/>
            <a:ahLst/>
            <a:cxnLst/>
            <a:rect r="r" b="b" t="t" l="l"/>
            <a:pathLst>
              <a:path h="610567" w="2008533">
                <a:moveTo>
                  <a:pt x="0" y="0"/>
                </a:moveTo>
                <a:lnTo>
                  <a:pt x="2008533" y="0"/>
                </a:lnTo>
                <a:lnTo>
                  <a:pt x="2008533" y="610568"/>
                </a:lnTo>
                <a:lnTo>
                  <a:pt x="0" y="6105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6082697" y="9071290"/>
            <a:ext cx="2008533" cy="610566"/>
            <a:chOff x="0" y="0"/>
            <a:chExt cx="2678044" cy="81408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678049" cy="814070"/>
            </a:xfrm>
            <a:custGeom>
              <a:avLst/>
              <a:gdLst/>
              <a:ahLst/>
              <a:cxnLst/>
              <a:rect r="r" b="b" t="t" l="l"/>
              <a:pathLst>
                <a:path h="814070" w="2678049">
                  <a:moveTo>
                    <a:pt x="0" y="0"/>
                  </a:moveTo>
                  <a:lnTo>
                    <a:pt x="2678049" y="0"/>
                  </a:lnTo>
                  <a:lnTo>
                    <a:pt x="2678049" y="814070"/>
                  </a:lnTo>
                  <a:lnTo>
                    <a:pt x="0" y="814070"/>
                  </a:ln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0" y="9906000"/>
            <a:ext cx="18287997" cy="381000"/>
            <a:chOff x="0" y="0"/>
            <a:chExt cx="24383996" cy="508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4384000" cy="508000"/>
            </a:xfrm>
            <a:custGeom>
              <a:avLst/>
              <a:gdLst/>
              <a:ahLst/>
              <a:cxnLst/>
              <a:rect r="r" b="b" t="t" l="l"/>
              <a:pathLst>
                <a:path h="508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508000"/>
                  </a:lnTo>
                  <a:lnTo>
                    <a:pt x="0" y="508000"/>
                  </a:lnTo>
                </a:path>
              </a:pathLst>
            </a:custGeom>
            <a:solidFill>
              <a:srgbClr val="DFDFDF"/>
            </a:solid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0" y="0"/>
            <a:ext cx="18288000" cy="1066802"/>
          </a:xfrm>
          <a:custGeom>
            <a:avLst/>
            <a:gdLst/>
            <a:ahLst/>
            <a:cxnLst/>
            <a:rect r="r" b="b" t="t" l="l"/>
            <a:pathLst>
              <a:path h="1066802" w="18288000">
                <a:moveTo>
                  <a:pt x="0" y="0"/>
                </a:moveTo>
                <a:lnTo>
                  <a:pt x="18288000" y="0"/>
                </a:lnTo>
                <a:lnTo>
                  <a:pt x="18288000" y="1066802"/>
                </a:lnTo>
                <a:lnTo>
                  <a:pt x="0" y="10668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904359" r="-1799" b="-38262"/>
            </a:stretch>
          </a:blipFill>
        </p:spPr>
      </p:sp>
      <p:sp>
        <p:nvSpPr>
          <p:cNvPr name="AutoShape 8" id="8"/>
          <p:cNvSpPr/>
          <p:nvPr/>
        </p:nvSpPr>
        <p:spPr>
          <a:xfrm rot="3577">
            <a:off x="-9530" y="1066802"/>
            <a:ext cx="18307060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 rot="3577">
            <a:off x="-9530" y="9909376"/>
            <a:ext cx="18307060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0" id="10"/>
          <p:cNvSpPr txBox="true"/>
          <p:nvPr/>
        </p:nvSpPr>
        <p:spPr>
          <a:xfrm rot="0">
            <a:off x="1348740" y="9954469"/>
            <a:ext cx="3931920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>
                <a:solidFill>
                  <a:srgbClr val="373737"/>
                </a:solidFill>
                <a:latin typeface="Roboto Condensed Light"/>
              </a:rPr>
              <a:t>Anindya Sinha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007340" y="9942195"/>
            <a:ext cx="3931920" cy="3007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160"/>
              </a:lnSpc>
            </a:pPr>
            <a:r>
              <a:rPr lang="en-US" sz="1800">
                <a:solidFill>
                  <a:srgbClr val="373737"/>
                </a:solidFill>
                <a:latin typeface="Roboto Condensed Bold"/>
              </a:rPr>
              <a:t>‹#›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1753636"/>
            <a:ext cx="16230600" cy="14740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77240" indent="-388620" lvl="1">
              <a:lnSpc>
                <a:spcPts val="3888"/>
              </a:lnSpc>
              <a:buFont typeface="Arial"/>
              <a:buChar char="•"/>
            </a:pPr>
            <a:r>
              <a:rPr lang="en-US" sz="3600">
                <a:solidFill>
                  <a:srgbClr val="212121"/>
                </a:solidFill>
                <a:latin typeface="Roboto Condensed"/>
              </a:rPr>
              <a:t>Description: Switches user or superuser.</a:t>
            </a:r>
          </a:p>
          <a:p>
            <a:pPr algn="just" marL="777240" indent="-388620" lvl="1">
              <a:lnSpc>
                <a:spcPts val="3888"/>
              </a:lnSpc>
              <a:buFont typeface="Arial"/>
              <a:buChar char="•"/>
            </a:pPr>
            <a:r>
              <a:rPr lang="en-US" sz="3600">
                <a:solidFill>
                  <a:srgbClr val="212121"/>
                </a:solidFill>
                <a:latin typeface="Roboto Condensed"/>
              </a:rPr>
              <a:t>Example: su username</a:t>
            </a:r>
          </a:p>
          <a:p>
            <a:pPr algn="just" marL="777240" indent="-388620" lvl="1">
              <a:lnSpc>
                <a:spcPts val="3888"/>
              </a:lnSpc>
              <a:buFont typeface="Arial"/>
              <a:buChar char="•"/>
            </a:pPr>
            <a:r>
              <a:rPr lang="en-US" sz="3600">
                <a:solidFill>
                  <a:srgbClr val="212121"/>
                </a:solidFill>
                <a:latin typeface="Roboto Condensed"/>
              </a:rPr>
              <a:t>Output: Switches to the specified user.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055541" y="9953625"/>
            <a:ext cx="6687820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60"/>
              </a:lnSpc>
            </a:pPr>
            <a:r>
              <a:rPr lang="en-US" sz="1800">
                <a:solidFill>
                  <a:srgbClr val="373737"/>
                </a:solidFill>
                <a:latin typeface="Roboto Condensed Light"/>
              </a:rPr>
              <a:t>#2101CS632 </a:t>
            </a:r>
            <a:r>
              <a:rPr lang="en-US" sz="1800">
                <a:solidFill>
                  <a:srgbClr val="373737"/>
                </a:solidFill>
                <a:sym typeface="Roboto Condensed"/>
              </a:rPr>
              <a:t></a:t>
            </a:r>
            <a:r>
              <a:rPr lang="en-US" sz="1800">
                <a:solidFill>
                  <a:srgbClr val="373737"/>
                </a:solidFill>
                <a:latin typeface="Roboto Condensed Light"/>
              </a:rPr>
              <a:t>   Practical 1 – PERFORM VARIOUS COMMANDS IN LINUX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16000" y="194502"/>
            <a:ext cx="17856000" cy="725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08"/>
              </a:lnSpc>
            </a:pPr>
            <a:r>
              <a:rPr lang="en-US" sz="5100">
                <a:solidFill>
                  <a:srgbClr val="373737"/>
                </a:solidFill>
                <a:latin typeface="Roboto Condensed Bold"/>
              </a:rPr>
              <a:t>Basic Commands - SU</a:t>
            </a:r>
          </a:p>
        </p:txBody>
      </p:sp>
    </p:spTree>
  </p:cSld>
  <p:clrMapOvr>
    <a:masterClrMapping/>
  </p:clrMapOvr>
</p:sld>
</file>

<file path=ppt/slides/slide5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082695" y="9071290"/>
            <a:ext cx="2008533" cy="610567"/>
          </a:xfrm>
          <a:custGeom>
            <a:avLst/>
            <a:gdLst/>
            <a:ahLst/>
            <a:cxnLst/>
            <a:rect r="r" b="b" t="t" l="l"/>
            <a:pathLst>
              <a:path h="610567" w="2008533">
                <a:moveTo>
                  <a:pt x="0" y="0"/>
                </a:moveTo>
                <a:lnTo>
                  <a:pt x="2008533" y="0"/>
                </a:lnTo>
                <a:lnTo>
                  <a:pt x="2008533" y="610568"/>
                </a:lnTo>
                <a:lnTo>
                  <a:pt x="0" y="6105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6082697" y="9071290"/>
            <a:ext cx="2008533" cy="610566"/>
            <a:chOff x="0" y="0"/>
            <a:chExt cx="2678044" cy="81408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678049" cy="814070"/>
            </a:xfrm>
            <a:custGeom>
              <a:avLst/>
              <a:gdLst/>
              <a:ahLst/>
              <a:cxnLst/>
              <a:rect r="r" b="b" t="t" l="l"/>
              <a:pathLst>
                <a:path h="814070" w="2678049">
                  <a:moveTo>
                    <a:pt x="0" y="0"/>
                  </a:moveTo>
                  <a:lnTo>
                    <a:pt x="2678049" y="0"/>
                  </a:lnTo>
                  <a:lnTo>
                    <a:pt x="2678049" y="814070"/>
                  </a:lnTo>
                  <a:lnTo>
                    <a:pt x="0" y="814070"/>
                  </a:ln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0" y="9906000"/>
            <a:ext cx="18287997" cy="381000"/>
            <a:chOff x="0" y="0"/>
            <a:chExt cx="24383996" cy="508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4384000" cy="508000"/>
            </a:xfrm>
            <a:custGeom>
              <a:avLst/>
              <a:gdLst/>
              <a:ahLst/>
              <a:cxnLst/>
              <a:rect r="r" b="b" t="t" l="l"/>
              <a:pathLst>
                <a:path h="508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508000"/>
                  </a:lnTo>
                  <a:lnTo>
                    <a:pt x="0" y="508000"/>
                  </a:lnTo>
                </a:path>
              </a:pathLst>
            </a:custGeom>
            <a:solidFill>
              <a:srgbClr val="DFDFDF"/>
            </a:solid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0" y="0"/>
            <a:ext cx="18288000" cy="1066802"/>
          </a:xfrm>
          <a:custGeom>
            <a:avLst/>
            <a:gdLst/>
            <a:ahLst/>
            <a:cxnLst/>
            <a:rect r="r" b="b" t="t" l="l"/>
            <a:pathLst>
              <a:path h="1066802" w="18288000">
                <a:moveTo>
                  <a:pt x="0" y="0"/>
                </a:moveTo>
                <a:lnTo>
                  <a:pt x="18288000" y="0"/>
                </a:lnTo>
                <a:lnTo>
                  <a:pt x="18288000" y="1066802"/>
                </a:lnTo>
                <a:lnTo>
                  <a:pt x="0" y="10668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904359" r="-1799" b="-38262"/>
            </a:stretch>
          </a:blipFill>
        </p:spPr>
      </p:sp>
      <p:sp>
        <p:nvSpPr>
          <p:cNvPr name="AutoShape 8" id="8"/>
          <p:cNvSpPr/>
          <p:nvPr/>
        </p:nvSpPr>
        <p:spPr>
          <a:xfrm rot="3577">
            <a:off x="-9530" y="1066802"/>
            <a:ext cx="18307060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 rot="3577">
            <a:off x="-9530" y="9909376"/>
            <a:ext cx="18307060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0" id="10"/>
          <p:cNvSpPr txBox="true"/>
          <p:nvPr/>
        </p:nvSpPr>
        <p:spPr>
          <a:xfrm rot="0">
            <a:off x="1348740" y="9954469"/>
            <a:ext cx="3931920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>
                <a:solidFill>
                  <a:srgbClr val="373737"/>
                </a:solidFill>
                <a:latin typeface="Roboto Condensed Light"/>
              </a:rPr>
              <a:t>Anindya Sinha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007340" y="9942195"/>
            <a:ext cx="3931920" cy="3007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160"/>
              </a:lnSpc>
            </a:pPr>
            <a:r>
              <a:rPr lang="en-US" sz="1800">
                <a:solidFill>
                  <a:srgbClr val="373737"/>
                </a:solidFill>
                <a:latin typeface="Roboto Condensed Bold"/>
              </a:rPr>
              <a:t>‹#›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1753636"/>
            <a:ext cx="16230600" cy="39029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77240" indent="-388620" lvl="1">
              <a:lnSpc>
                <a:spcPts val="3888"/>
              </a:lnSpc>
              <a:buFont typeface="Arial"/>
              <a:buChar char="•"/>
            </a:pPr>
            <a:r>
              <a:rPr lang="en-US" sz="3600">
                <a:solidFill>
                  <a:srgbClr val="212121"/>
                </a:solidFill>
                <a:latin typeface="Roboto Condensed"/>
              </a:rPr>
              <a:t>Description: Sets or modifies file permissions.</a:t>
            </a:r>
          </a:p>
          <a:p>
            <a:pPr algn="just" marL="777240" indent="-388620" lvl="1">
              <a:lnSpc>
                <a:spcPts val="3888"/>
              </a:lnSpc>
              <a:buFont typeface="Arial"/>
              <a:buChar char="•"/>
            </a:pPr>
            <a:r>
              <a:rPr lang="en-US" sz="3600">
                <a:solidFill>
                  <a:srgbClr val="212121"/>
                </a:solidFill>
                <a:latin typeface="Roboto Condensed"/>
              </a:rPr>
              <a:t>Example: chmod +x script.sh</a:t>
            </a:r>
          </a:p>
          <a:p>
            <a:pPr algn="just" marL="777240" indent="-388620" lvl="1">
              <a:lnSpc>
                <a:spcPts val="3888"/>
              </a:lnSpc>
              <a:buFont typeface="Arial"/>
              <a:buChar char="•"/>
            </a:pPr>
            <a:r>
              <a:rPr lang="en-US" sz="3600">
                <a:solidFill>
                  <a:srgbClr val="212121"/>
                </a:solidFill>
                <a:latin typeface="Roboto Condensed"/>
              </a:rPr>
              <a:t>Output: Grants execute permission to "script.sh."</a:t>
            </a:r>
          </a:p>
          <a:p>
            <a:pPr algn="just" marL="777240" indent="-388620" lvl="1">
              <a:lnSpc>
                <a:spcPts val="3888"/>
              </a:lnSpc>
              <a:buFont typeface="Arial"/>
              <a:buChar char="•"/>
            </a:pPr>
            <a:r>
              <a:rPr lang="en-US" sz="3600">
                <a:solidFill>
                  <a:srgbClr val="212121"/>
                </a:solidFill>
                <a:latin typeface="Roboto Condensed Bold"/>
              </a:rPr>
              <a:t> chmod</a:t>
            </a:r>
          </a:p>
          <a:p>
            <a:pPr algn="just" marL="777240" indent="-388620" lvl="1">
              <a:lnSpc>
                <a:spcPts val="3888"/>
              </a:lnSpc>
              <a:buFont typeface="Arial"/>
              <a:buChar char="•"/>
            </a:pPr>
            <a:r>
              <a:rPr lang="en-US" sz="3600">
                <a:solidFill>
                  <a:srgbClr val="212121"/>
                </a:solidFill>
                <a:latin typeface="Roboto Condensed"/>
              </a:rPr>
              <a:t>Description: Changes file permissions.</a:t>
            </a:r>
          </a:p>
          <a:p>
            <a:pPr algn="just" marL="777240" indent="-388620" lvl="1">
              <a:lnSpc>
                <a:spcPts val="3888"/>
              </a:lnSpc>
              <a:buFont typeface="Arial"/>
              <a:buChar char="•"/>
            </a:pPr>
            <a:r>
              <a:rPr lang="en-US" sz="3600">
                <a:solidFill>
                  <a:srgbClr val="212121"/>
                </a:solidFill>
                <a:latin typeface="Roboto Condensed"/>
              </a:rPr>
              <a:t>Example: chmod 755 file.txt</a:t>
            </a:r>
          </a:p>
          <a:p>
            <a:pPr algn="just" marL="777240" indent="-388620" lvl="1">
              <a:lnSpc>
                <a:spcPts val="3888"/>
              </a:lnSpc>
              <a:buFont typeface="Arial"/>
              <a:buChar char="•"/>
            </a:pPr>
            <a:r>
              <a:rPr lang="en-US" sz="3600">
                <a:solidFill>
                  <a:srgbClr val="212121"/>
                </a:solidFill>
                <a:latin typeface="Roboto Condensed"/>
              </a:rPr>
              <a:t>Output: Sets read, write, and execute permissions for the owner, and read and execute permissions for the group and others.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055541" y="9953625"/>
            <a:ext cx="6687820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60"/>
              </a:lnSpc>
            </a:pPr>
            <a:r>
              <a:rPr lang="en-US" sz="1800">
                <a:solidFill>
                  <a:srgbClr val="373737"/>
                </a:solidFill>
                <a:latin typeface="Roboto Condensed Light"/>
              </a:rPr>
              <a:t>#2101CS632 </a:t>
            </a:r>
            <a:r>
              <a:rPr lang="en-US" sz="1800">
                <a:solidFill>
                  <a:srgbClr val="373737"/>
                </a:solidFill>
                <a:sym typeface="Roboto Condensed"/>
              </a:rPr>
              <a:t></a:t>
            </a:r>
            <a:r>
              <a:rPr lang="en-US" sz="1800">
                <a:solidFill>
                  <a:srgbClr val="373737"/>
                </a:solidFill>
                <a:latin typeface="Roboto Condensed Light"/>
              </a:rPr>
              <a:t>   Practical 1 – PERFORM VARIOUS COMMANDS IN LINUX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16000" y="194502"/>
            <a:ext cx="17856000" cy="725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08"/>
              </a:lnSpc>
            </a:pPr>
            <a:r>
              <a:rPr lang="en-US" sz="5100">
                <a:solidFill>
                  <a:srgbClr val="373737"/>
                </a:solidFill>
                <a:latin typeface="Roboto Condensed Bold"/>
              </a:rPr>
              <a:t>Basic Commands - SU</a:t>
            </a:r>
          </a:p>
        </p:txBody>
      </p:sp>
    </p:spTree>
  </p:cSld>
  <p:clrMapOvr>
    <a:masterClrMapping/>
  </p:clrMapOvr>
</p:sld>
</file>

<file path=ppt/slides/slide5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082695" y="9071290"/>
            <a:ext cx="2008533" cy="610567"/>
          </a:xfrm>
          <a:custGeom>
            <a:avLst/>
            <a:gdLst/>
            <a:ahLst/>
            <a:cxnLst/>
            <a:rect r="r" b="b" t="t" l="l"/>
            <a:pathLst>
              <a:path h="610567" w="2008533">
                <a:moveTo>
                  <a:pt x="0" y="0"/>
                </a:moveTo>
                <a:lnTo>
                  <a:pt x="2008533" y="0"/>
                </a:lnTo>
                <a:lnTo>
                  <a:pt x="2008533" y="610568"/>
                </a:lnTo>
                <a:lnTo>
                  <a:pt x="0" y="6105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6082697" y="9071290"/>
            <a:ext cx="2008533" cy="610566"/>
            <a:chOff x="0" y="0"/>
            <a:chExt cx="2678044" cy="81408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678049" cy="814070"/>
            </a:xfrm>
            <a:custGeom>
              <a:avLst/>
              <a:gdLst/>
              <a:ahLst/>
              <a:cxnLst/>
              <a:rect r="r" b="b" t="t" l="l"/>
              <a:pathLst>
                <a:path h="814070" w="2678049">
                  <a:moveTo>
                    <a:pt x="0" y="0"/>
                  </a:moveTo>
                  <a:lnTo>
                    <a:pt x="2678049" y="0"/>
                  </a:lnTo>
                  <a:lnTo>
                    <a:pt x="2678049" y="814070"/>
                  </a:lnTo>
                  <a:lnTo>
                    <a:pt x="0" y="814070"/>
                  </a:ln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0" y="9906000"/>
            <a:ext cx="18287997" cy="381000"/>
            <a:chOff x="0" y="0"/>
            <a:chExt cx="24383996" cy="508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4384000" cy="508000"/>
            </a:xfrm>
            <a:custGeom>
              <a:avLst/>
              <a:gdLst/>
              <a:ahLst/>
              <a:cxnLst/>
              <a:rect r="r" b="b" t="t" l="l"/>
              <a:pathLst>
                <a:path h="508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508000"/>
                  </a:lnTo>
                  <a:lnTo>
                    <a:pt x="0" y="508000"/>
                  </a:lnTo>
                </a:path>
              </a:pathLst>
            </a:custGeom>
            <a:solidFill>
              <a:srgbClr val="DFDFDF"/>
            </a:solid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0" y="0"/>
            <a:ext cx="18288000" cy="1066802"/>
          </a:xfrm>
          <a:custGeom>
            <a:avLst/>
            <a:gdLst/>
            <a:ahLst/>
            <a:cxnLst/>
            <a:rect r="r" b="b" t="t" l="l"/>
            <a:pathLst>
              <a:path h="1066802" w="18288000">
                <a:moveTo>
                  <a:pt x="0" y="0"/>
                </a:moveTo>
                <a:lnTo>
                  <a:pt x="18288000" y="0"/>
                </a:lnTo>
                <a:lnTo>
                  <a:pt x="18288000" y="1066802"/>
                </a:lnTo>
                <a:lnTo>
                  <a:pt x="0" y="10668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904359" r="-1799" b="-38262"/>
            </a:stretch>
          </a:blipFill>
        </p:spPr>
      </p:sp>
      <p:sp>
        <p:nvSpPr>
          <p:cNvPr name="AutoShape 8" id="8"/>
          <p:cNvSpPr/>
          <p:nvPr/>
        </p:nvSpPr>
        <p:spPr>
          <a:xfrm rot="3577">
            <a:off x="-9530" y="1066802"/>
            <a:ext cx="18307060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 rot="3577">
            <a:off x="-9530" y="9909376"/>
            <a:ext cx="18307060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0" id="10"/>
          <p:cNvSpPr txBox="true"/>
          <p:nvPr/>
        </p:nvSpPr>
        <p:spPr>
          <a:xfrm rot="0">
            <a:off x="1348740" y="9954469"/>
            <a:ext cx="3931920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>
                <a:solidFill>
                  <a:srgbClr val="373737"/>
                </a:solidFill>
                <a:latin typeface="Roboto Condensed Light"/>
              </a:rPr>
              <a:t>Anindya Sinha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007340" y="9942195"/>
            <a:ext cx="3931920" cy="3007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160"/>
              </a:lnSpc>
            </a:pPr>
            <a:r>
              <a:rPr lang="en-US" sz="1800">
                <a:solidFill>
                  <a:srgbClr val="373737"/>
                </a:solidFill>
                <a:latin typeface="Roboto Condensed Bold"/>
              </a:rPr>
              <a:t>‹#›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1753636"/>
            <a:ext cx="16230600" cy="14740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77240" indent="-388620" lvl="1">
              <a:lnSpc>
                <a:spcPts val="3888"/>
              </a:lnSpc>
              <a:buFont typeface="Arial"/>
              <a:buChar char="•"/>
            </a:pPr>
            <a:r>
              <a:rPr lang="en-US" sz="3600">
                <a:solidFill>
                  <a:srgbClr val="212121"/>
                </a:solidFill>
                <a:latin typeface="Roboto Condensed"/>
              </a:rPr>
              <a:t>Description: Displays the manual for a command.</a:t>
            </a:r>
          </a:p>
          <a:p>
            <a:pPr algn="just" marL="777240" indent="-388620" lvl="1">
              <a:lnSpc>
                <a:spcPts val="3888"/>
              </a:lnSpc>
              <a:buFont typeface="Arial"/>
              <a:buChar char="•"/>
            </a:pPr>
            <a:r>
              <a:rPr lang="en-US" sz="3600">
                <a:solidFill>
                  <a:srgbClr val="212121"/>
                </a:solidFill>
                <a:latin typeface="Roboto Condensed"/>
              </a:rPr>
              <a:t>Example: man command</a:t>
            </a:r>
          </a:p>
          <a:p>
            <a:pPr algn="just" marL="777240" indent="-388620" lvl="1">
              <a:lnSpc>
                <a:spcPts val="3888"/>
              </a:lnSpc>
              <a:buFont typeface="Arial"/>
              <a:buChar char="•"/>
            </a:pPr>
            <a:r>
              <a:rPr lang="en-US" sz="3600">
                <a:solidFill>
                  <a:srgbClr val="212121"/>
                </a:solidFill>
                <a:latin typeface="Roboto Condensed"/>
              </a:rPr>
              <a:t>Output: Manual pages with information about the specified command.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055541" y="9953625"/>
            <a:ext cx="6687820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60"/>
              </a:lnSpc>
            </a:pPr>
            <a:r>
              <a:rPr lang="en-US" sz="1800">
                <a:solidFill>
                  <a:srgbClr val="373737"/>
                </a:solidFill>
                <a:latin typeface="Roboto Condensed Light"/>
              </a:rPr>
              <a:t>#2101CS632 </a:t>
            </a:r>
            <a:r>
              <a:rPr lang="en-US" sz="1800">
                <a:solidFill>
                  <a:srgbClr val="373737"/>
                </a:solidFill>
                <a:sym typeface="Roboto Condensed"/>
              </a:rPr>
              <a:t></a:t>
            </a:r>
            <a:r>
              <a:rPr lang="en-US" sz="1800">
                <a:solidFill>
                  <a:srgbClr val="373737"/>
                </a:solidFill>
                <a:latin typeface="Roboto Condensed Light"/>
              </a:rPr>
              <a:t>   Practical 1 – PERFORM VARIOUS COMMANDS IN LINUX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16000" y="194502"/>
            <a:ext cx="17856000" cy="725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08"/>
              </a:lnSpc>
            </a:pPr>
            <a:r>
              <a:rPr lang="en-US" sz="5100">
                <a:solidFill>
                  <a:srgbClr val="373737"/>
                </a:solidFill>
                <a:latin typeface="Roboto Condensed Bold"/>
              </a:rPr>
              <a:t>Basic Commands - MAN</a:t>
            </a:r>
          </a:p>
        </p:txBody>
      </p:sp>
    </p:spTree>
  </p:cSld>
  <p:clrMapOvr>
    <a:masterClrMapping/>
  </p:clrMapOvr>
</p:sld>
</file>

<file path=ppt/slides/slide55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187450" y="4425506"/>
            <a:ext cx="16230600" cy="565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19"/>
              </a:lnSpc>
            </a:pPr>
            <a:r>
              <a:rPr lang="en-US" sz="3999">
                <a:solidFill>
                  <a:srgbClr val="212121"/>
                </a:solidFill>
                <a:latin typeface="Roboto Condensed Bold"/>
              </a:rPr>
              <a:t>I came I saw I conquered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082695" y="9071290"/>
            <a:ext cx="2008533" cy="610567"/>
          </a:xfrm>
          <a:custGeom>
            <a:avLst/>
            <a:gdLst/>
            <a:ahLst/>
            <a:cxnLst/>
            <a:rect r="r" b="b" t="t" l="l"/>
            <a:pathLst>
              <a:path h="610567" w="2008533">
                <a:moveTo>
                  <a:pt x="0" y="0"/>
                </a:moveTo>
                <a:lnTo>
                  <a:pt x="2008533" y="0"/>
                </a:lnTo>
                <a:lnTo>
                  <a:pt x="2008533" y="610568"/>
                </a:lnTo>
                <a:lnTo>
                  <a:pt x="0" y="6105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6082697" y="9071290"/>
            <a:ext cx="2008533" cy="610566"/>
            <a:chOff x="0" y="0"/>
            <a:chExt cx="2678044" cy="81408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678049" cy="814070"/>
            </a:xfrm>
            <a:custGeom>
              <a:avLst/>
              <a:gdLst/>
              <a:ahLst/>
              <a:cxnLst/>
              <a:rect r="r" b="b" t="t" l="l"/>
              <a:pathLst>
                <a:path h="814070" w="2678049">
                  <a:moveTo>
                    <a:pt x="0" y="0"/>
                  </a:moveTo>
                  <a:lnTo>
                    <a:pt x="2678049" y="0"/>
                  </a:lnTo>
                  <a:lnTo>
                    <a:pt x="2678049" y="814070"/>
                  </a:lnTo>
                  <a:lnTo>
                    <a:pt x="0" y="814070"/>
                  </a:ln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0" y="9906000"/>
            <a:ext cx="18287997" cy="381000"/>
            <a:chOff x="0" y="0"/>
            <a:chExt cx="24383996" cy="508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4384000" cy="508000"/>
            </a:xfrm>
            <a:custGeom>
              <a:avLst/>
              <a:gdLst/>
              <a:ahLst/>
              <a:cxnLst/>
              <a:rect r="r" b="b" t="t" l="l"/>
              <a:pathLst>
                <a:path h="508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508000"/>
                  </a:lnTo>
                  <a:lnTo>
                    <a:pt x="0" y="508000"/>
                  </a:lnTo>
                </a:path>
              </a:pathLst>
            </a:custGeom>
            <a:solidFill>
              <a:srgbClr val="DFDFDF"/>
            </a:solid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0" y="0"/>
            <a:ext cx="18288000" cy="1066802"/>
          </a:xfrm>
          <a:custGeom>
            <a:avLst/>
            <a:gdLst/>
            <a:ahLst/>
            <a:cxnLst/>
            <a:rect r="r" b="b" t="t" l="l"/>
            <a:pathLst>
              <a:path h="1066802" w="18288000">
                <a:moveTo>
                  <a:pt x="0" y="0"/>
                </a:moveTo>
                <a:lnTo>
                  <a:pt x="18288000" y="0"/>
                </a:lnTo>
                <a:lnTo>
                  <a:pt x="18288000" y="1066802"/>
                </a:lnTo>
                <a:lnTo>
                  <a:pt x="0" y="10668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904359" r="-1799" b="-38262"/>
            </a:stretch>
          </a:blipFill>
        </p:spPr>
      </p:sp>
      <p:sp>
        <p:nvSpPr>
          <p:cNvPr name="AutoShape 8" id="8"/>
          <p:cNvSpPr/>
          <p:nvPr/>
        </p:nvSpPr>
        <p:spPr>
          <a:xfrm rot="3577">
            <a:off x="-9530" y="1066802"/>
            <a:ext cx="18307060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 rot="3577">
            <a:off x="-9530" y="9909376"/>
            <a:ext cx="18307060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1785578" y="1652036"/>
            <a:ext cx="5699845" cy="5869673"/>
          </a:xfrm>
          <a:custGeom>
            <a:avLst/>
            <a:gdLst/>
            <a:ahLst/>
            <a:cxnLst/>
            <a:rect r="r" b="b" t="t" l="l"/>
            <a:pathLst>
              <a:path h="5869673" w="5699845">
                <a:moveTo>
                  <a:pt x="0" y="0"/>
                </a:moveTo>
                <a:lnTo>
                  <a:pt x="5699844" y="0"/>
                </a:lnTo>
                <a:lnTo>
                  <a:pt x="5699844" y="5869673"/>
                </a:lnTo>
                <a:lnTo>
                  <a:pt x="0" y="586967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348740" y="9954469"/>
            <a:ext cx="3931920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>
                <a:solidFill>
                  <a:srgbClr val="373737"/>
                </a:solidFill>
                <a:latin typeface="Roboto Condensed Light"/>
              </a:rPr>
              <a:t>Anindya Sinha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007340" y="9942195"/>
            <a:ext cx="3931920" cy="3007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160"/>
              </a:lnSpc>
            </a:pPr>
            <a:r>
              <a:rPr lang="en-US" sz="1800">
                <a:solidFill>
                  <a:srgbClr val="373737"/>
                </a:solidFill>
                <a:latin typeface="Roboto Condensed Bold"/>
              </a:rPr>
              <a:t>‹#›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16000" y="194502"/>
            <a:ext cx="17856000" cy="725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08"/>
              </a:lnSpc>
            </a:pPr>
            <a:r>
              <a:rPr lang="en-US" sz="5100">
                <a:solidFill>
                  <a:srgbClr val="373737"/>
                </a:solidFill>
                <a:latin typeface="Roboto Condensed Bold"/>
              </a:rPr>
              <a:t>Setting up Kali in VMware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240701" y="1690136"/>
            <a:ext cx="8424948" cy="14740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77240" indent="-388620" lvl="1">
              <a:lnSpc>
                <a:spcPts val="3888"/>
              </a:lnSpc>
              <a:buFont typeface="Arial"/>
              <a:buChar char="•"/>
            </a:pPr>
            <a:r>
              <a:rPr lang="en-US" sz="3600">
                <a:solidFill>
                  <a:srgbClr val="212121"/>
                </a:solidFill>
                <a:latin typeface="Roboto Condensed"/>
              </a:rPr>
              <a:t>You choose ‘</a:t>
            </a:r>
            <a:r>
              <a:rPr lang="en-US" sz="3600">
                <a:solidFill>
                  <a:srgbClr val="212121"/>
                </a:solidFill>
                <a:latin typeface="Roboto Condensed Bold"/>
              </a:rPr>
              <a:t>Linux’</a:t>
            </a:r>
            <a:r>
              <a:rPr lang="en-US" sz="3600">
                <a:solidFill>
                  <a:srgbClr val="212121"/>
                </a:solidFill>
                <a:latin typeface="Roboto Condensed"/>
              </a:rPr>
              <a:t> for the operating system and select the version as </a:t>
            </a:r>
            <a:r>
              <a:rPr lang="en-US" sz="3600">
                <a:solidFill>
                  <a:srgbClr val="212121"/>
                </a:solidFill>
                <a:latin typeface="Roboto Condensed Bold"/>
              </a:rPr>
              <a:t>Debian 12.x 64-bit.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055541" y="9953625"/>
            <a:ext cx="6687820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60"/>
              </a:lnSpc>
            </a:pPr>
            <a:r>
              <a:rPr lang="en-US" sz="1800">
                <a:solidFill>
                  <a:srgbClr val="373737"/>
                </a:solidFill>
                <a:latin typeface="Roboto Condensed Light"/>
              </a:rPr>
              <a:t>#2101CS632 </a:t>
            </a:r>
            <a:r>
              <a:rPr lang="en-US" sz="1800">
                <a:solidFill>
                  <a:srgbClr val="373737"/>
                </a:solidFill>
                <a:sym typeface="Roboto Condensed"/>
              </a:rPr>
              <a:t></a:t>
            </a:r>
            <a:r>
              <a:rPr lang="en-US" sz="1800">
                <a:solidFill>
                  <a:srgbClr val="373737"/>
                </a:solidFill>
                <a:latin typeface="Roboto Condensed Light"/>
              </a:rPr>
              <a:t>   Practical 1 – PERFORM VARIOUS COMMANDS IN LINUX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082695" y="9071290"/>
            <a:ext cx="2008533" cy="610567"/>
          </a:xfrm>
          <a:custGeom>
            <a:avLst/>
            <a:gdLst/>
            <a:ahLst/>
            <a:cxnLst/>
            <a:rect r="r" b="b" t="t" l="l"/>
            <a:pathLst>
              <a:path h="610567" w="2008533">
                <a:moveTo>
                  <a:pt x="0" y="0"/>
                </a:moveTo>
                <a:lnTo>
                  <a:pt x="2008533" y="0"/>
                </a:lnTo>
                <a:lnTo>
                  <a:pt x="2008533" y="610568"/>
                </a:lnTo>
                <a:lnTo>
                  <a:pt x="0" y="6105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6082697" y="9071290"/>
            <a:ext cx="2008533" cy="610566"/>
            <a:chOff x="0" y="0"/>
            <a:chExt cx="2678044" cy="81408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678049" cy="814070"/>
            </a:xfrm>
            <a:custGeom>
              <a:avLst/>
              <a:gdLst/>
              <a:ahLst/>
              <a:cxnLst/>
              <a:rect r="r" b="b" t="t" l="l"/>
              <a:pathLst>
                <a:path h="814070" w="2678049">
                  <a:moveTo>
                    <a:pt x="0" y="0"/>
                  </a:moveTo>
                  <a:lnTo>
                    <a:pt x="2678049" y="0"/>
                  </a:lnTo>
                  <a:lnTo>
                    <a:pt x="2678049" y="814070"/>
                  </a:lnTo>
                  <a:lnTo>
                    <a:pt x="0" y="814070"/>
                  </a:ln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0" y="9906000"/>
            <a:ext cx="18287997" cy="381000"/>
            <a:chOff x="0" y="0"/>
            <a:chExt cx="24383996" cy="508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4384000" cy="508000"/>
            </a:xfrm>
            <a:custGeom>
              <a:avLst/>
              <a:gdLst/>
              <a:ahLst/>
              <a:cxnLst/>
              <a:rect r="r" b="b" t="t" l="l"/>
              <a:pathLst>
                <a:path h="508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508000"/>
                  </a:lnTo>
                  <a:lnTo>
                    <a:pt x="0" y="508000"/>
                  </a:lnTo>
                </a:path>
              </a:pathLst>
            </a:custGeom>
            <a:solidFill>
              <a:srgbClr val="DFDFDF"/>
            </a:solid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0" y="0"/>
            <a:ext cx="18288000" cy="1066802"/>
          </a:xfrm>
          <a:custGeom>
            <a:avLst/>
            <a:gdLst/>
            <a:ahLst/>
            <a:cxnLst/>
            <a:rect r="r" b="b" t="t" l="l"/>
            <a:pathLst>
              <a:path h="1066802" w="18288000">
                <a:moveTo>
                  <a:pt x="0" y="0"/>
                </a:moveTo>
                <a:lnTo>
                  <a:pt x="18288000" y="0"/>
                </a:lnTo>
                <a:lnTo>
                  <a:pt x="18288000" y="1066802"/>
                </a:lnTo>
                <a:lnTo>
                  <a:pt x="0" y="10668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904359" r="-1799" b="-38262"/>
            </a:stretch>
          </a:blipFill>
        </p:spPr>
      </p:sp>
      <p:sp>
        <p:nvSpPr>
          <p:cNvPr name="AutoShape 8" id="8"/>
          <p:cNvSpPr/>
          <p:nvPr/>
        </p:nvSpPr>
        <p:spPr>
          <a:xfrm rot="3577">
            <a:off x="-9530" y="1066802"/>
            <a:ext cx="18307060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 rot="3577">
            <a:off x="-9530" y="9909376"/>
            <a:ext cx="18307060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1348740" y="1652036"/>
            <a:ext cx="5601010" cy="5902363"/>
          </a:xfrm>
          <a:custGeom>
            <a:avLst/>
            <a:gdLst/>
            <a:ahLst/>
            <a:cxnLst/>
            <a:rect r="r" b="b" t="t" l="l"/>
            <a:pathLst>
              <a:path h="5902363" w="5601010">
                <a:moveTo>
                  <a:pt x="0" y="0"/>
                </a:moveTo>
                <a:lnTo>
                  <a:pt x="5601010" y="0"/>
                </a:lnTo>
                <a:lnTo>
                  <a:pt x="5601010" y="5902363"/>
                </a:lnTo>
                <a:lnTo>
                  <a:pt x="0" y="590236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348740" y="9954469"/>
            <a:ext cx="3931920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>
                <a:solidFill>
                  <a:srgbClr val="373737"/>
                </a:solidFill>
                <a:latin typeface="Roboto Condensed Light"/>
              </a:rPr>
              <a:t>Anindya Sinha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007340" y="9942195"/>
            <a:ext cx="3931920" cy="3007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160"/>
              </a:lnSpc>
            </a:pPr>
            <a:r>
              <a:rPr lang="en-US" sz="1800">
                <a:solidFill>
                  <a:srgbClr val="373737"/>
                </a:solidFill>
                <a:latin typeface="Roboto Condensed Bold"/>
              </a:rPr>
              <a:t>‹#›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16000" y="194502"/>
            <a:ext cx="17856000" cy="725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08"/>
              </a:lnSpc>
            </a:pPr>
            <a:r>
              <a:rPr lang="en-US" sz="5100">
                <a:solidFill>
                  <a:srgbClr val="373737"/>
                </a:solidFill>
                <a:latin typeface="Roboto Condensed Bold"/>
              </a:rPr>
              <a:t>Setting up Kali in VMware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240701" y="1690136"/>
            <a:ext cx="8424948" cy="14740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77240" indent="-388620" lvl="1">
              <a:lnSpc>
                <a:spcPts val="3888"/>
              </a:lnSpc>
              <a:buFont typeface="Arial"/>
              <a:buChar char="•"/>
            </a:pPr>
            <a:r>
              <a:rPr lang="en-US" sz="3600">
                <a:solidFill>
                  <a:srgbClr val="212121"/>
                </a:solidFill>
                <a:latin typeface="Roboto Condensed"/>
              </a:rPr>
              <a:t>At this stage, you can choose the name for your virtual machine and the desired path for installation.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055541" y="9953625"/>
            <a:ext cx="6687820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60"/>
              </a:lnSpc>
            </a:pPr>
            <a:r>
              <a:rPr lang="en-US" sz="1800">
                <a:solidFill>
                  <a:srgbClr val="373737"/>
                </a:solidFill>
                <a:latin typeface="Roboto Condensed Light"/>
              </a:rPr>
              <a:t>#2101CS632 </a:t>
            </a:r>
            <a:r>
              <a:rPr lang="en-US" sz="1800">
                <a:solidFill>
                  <a:srgbClr val="373737"/>
                </a:solidFill>
                <a:sym typeface="Roboto Condensed"/>
              </a:rPr>
              <a:t></a:t>
            </a:r>
            <a:r>
              <a:rPr lang="en-US" sz="1800">
                <a:solidFill>
                  <a:srgbClr val="373737"/>
                </a:solidFill>
                <a:latin typeface="Roboto Condensed Light"/>
              </a:rPr>
              <a:t>   Practical 1 – PERFORM VARIOUS COMMANDS IN LINUX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082695" y="9071290"/>
            <a:ext cx="2008533" cy="610567"/>
          </a:xfrm>
          <a:custGeom>
            <a:avLst/>
            <a:gdLst/>
            <a:ahLst/>
            <a:cxnLst/>
            <a:rect r="r" b="b" t="t" l="l"/>
            <a:pathLst>
              <a:path h="610567" w="2008533">
                <a:moveTo>
                  <a:pt x="0" y="0"/>
                </a:moveTo>
                <a:lnTo>
                  <a:pt x="2008533" y="0"/>
                </a:lnTo>
                <a:lnTo>
                  <a:pt x="2008533" y="610568"/>
                </a:lnTo>
                <a:lnTo>
                  <a:pt x="0" y="6105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6082697" y="9071290"/>
            <a:ext cx="2008533" cy="610566"/>
            <a:chOff x="0" y="0"/>
            <a:chExt cx="2678044" cy="81408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678049" cy="814070"/>
            </a:xfrm>
            <a:custGeom>
              <a:avLst/>
              <a:gdLst/>
              <a:ahLst/>
              <a:cxnLst/>
              <a:rect r="r" b="b" t="t" l="l"/>
              <a:pathLst>
                <a:path h="814070" w="2678049">
                  <a:moveTo>
                    <a:pt x="0" y="0"/>
                  </a:moveTo>
                  <a:lnTo>
                    <a:pt x="2678049" y="0"/>
                  </a:lnTo>
                  <a:lnTo>
                    <a:pt x="2678049" y="814070"/>
                  </a:lnTo>
                  <a:lnTo>
                    <a:pt x="0" y="814070"/>
                  </a:ln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0" y="9906000"/>
            <a:ext cx="18287997" cy="381000"/>
            <a:chOff x="0" y="0"/>
            <a:chExt cx="24383996" cy="508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4384000" cy="508000"/>
            </a:xfrm>
            <a:custGeom>
              <a:avLst/>
              <a:gdLst/>
              <a:ahLst/>
              <a:cxnLst/>
              <a:rect r="r" b="b" t="t" l="l"/>
              <a:pathLst>
                <a:path h="508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508000"/>
                  </a:lnTo>
                  <a:lnTo>
                    <a:pt x="0" y="508000"/>
                  </a:lnTo>
                </a:path>
              </a:pathLst>
            </a:custGeom>
            <a:solidFill>
              <a:srgbClr val="DFDFDF"/>
            </a:solid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0" y="0"/>
            <a:ext cx="18288000" cy="1066802"/>
          </a:xfrm>
          <a:custGeom>
            <a:avLst/>
            <a:gdLst/>
            <a:ahLst/>
            <a:cxnLst/>
            <a:rect r="r" b="b" t="t" l="l"/>
            <a:pathLst>
              <a:path h="1066802" w="18288000">
                <a:moveTo>
                  <a:pt x="0" y="0"/>
                </a:moveTo>
                <a:lnTo>
                  <a:pt x="18288000" y="0"/>
                </a:lnTo>
                <a:lnTo>
                  <a:pt x="18288000" y="1066802"/>
                </a:lnTo>
                <a:lnTo>
                  <a:pt x="0" y="10668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904359" r="-1799" b="-38262"/>
            </a:stretch>
          </a:blipFill>
        </p:spPr>
      </p:sp>
      <p:sp>
        <p:nvSpPr>
          <p:cNvPr name="AutoShape 8" id="8"/>
          <p:cNvSpPr/>
          <p:nvPr/>
        </p:nvSpPr>
        <p:spPr>
          <a:xfrm rot="3577">
            <a:off x="-9530" y="1066802"/>
            <a:ext cx="18307060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 rot="3577">
            <a:off x="-9530" y="9909376"/>
            <a:ext cx="18307060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1348740" y="1652036"/>
            <a:ext cx="5827216" cy="5869673"/>
          </a:xfrm>
          <a:custGeom>
            <a:avLst/>
            <a:gdLst/>
            <a:ahLst/>
            <a:cxnLst/>
            <a:rect r="r" b="b" t="t" l="l"/>
            <a:pathLst>
              <a:path h="5869673" w="5827216">
                <a:moveTo>
                  <a:pt x="0" y="0"/>
                </a:moveTo>
                <a:lnTo>
                  <a:pt x="5827216" y="0"/>
                </a:lnTo>
                <a:lnTo>
                  <a:pt x="5827216" y="5869673"/>
                </a:lnTo>
                <a:lnTo>
                  <a:pt x="0" y="586967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348740" y="9954469"/>
            <a:ext cx="3931920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>
                <a:solidFill>
                  <a:srgbClr val="373737"/>
                </a:solidFill>
                <a:latin typeface="Roboto Condensed Light"/>
              </a:rPr>
              <a:t>Anindya Sinha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007340" y="9942195"/>
            <a:ext cx="3931920" cy="3007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160"/>
              </a:lnSpc>
            </a:pPr>
            <a:r>
              <a:rPr lang="en-US" sz="1800">
                <a:solidFill>
                  <a:srgbClr val="373737"/>
                </a:solidFill>
                <a:latin typeface="Roboto Condensed Bold"/>
              </a:rPr>
              <a:t>‹#›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16000" y="194502"/>
            <a:ext cx="17856000" cy="725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08"/>
              </a:lnSpc>
            </a:pPr>
            <a:r>
              <a:rPr lang="en-US" sz="5100">
                <a:solidFill>
                  <a:srgbClr val="373737"/>
                </a:solidFill>
                <a:latin typeface="Roboto Condensed Bold"/>
              </a:rPr>
              <a:t>Setting up Kali in VMware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240701" y="1690136"/>
            <a:ext cx="8424948" cy="14740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77240" indent="-388620" lvl="1">
              <a:lnSpc>
                <a:spcPts val="3888"/>
              </a:lnSpc>
              <a:buFont typeface="Arial"/>
              <a:buChar char="•"/>
            </a:pPr>
            <a:r>
              <a:rPr lang="en-US" sz="3600">
                <a:solidFill>
                  <a:srgbClr val="212121"/>
                </a:solidFill>
                <a:latin typeface="Roboto Condensed"/>
              </a:rPr>
              <a:t>You are determining the allocated space on your disk for Kali Linux. I recommend allocating a minimum of 30 GB.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055541" y="9953625"/>
            <a:ext cx="6687820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60"/>
              </a:lnSpc>
            </a:pPr>
            <a:r>
              <a:rPr lang="en-US" sz="1800">
                <a:solidFill>
                  <a:srgbClr val="373737"/>
                </a:solidFill>
                <a:latin typeface="Roboto Condensed Light"/>
              </a:rPr>
              <a:t>#2101CS632 </a:t>
            </a:r>
            <a:r>
              <a:rPr lang="en-US" sz="1800">
                <a:solidFill>
                  <a:srgbClr val="373737"/>
                </a:solidFill>
                <a:sym typeface="Roboto Condensed"/>
              </a:rPr>
              <a:t></a:t>
            </a:r>
            <a:r>
              <a:rPr lang="en-US" sz="1800">
                <a:solidFill>
                  <a:srgbClr val="373737"/>
                </a:solidFill>
                <a:latin typeface="Roboto Condensed Light"/>
              </a:rPr>
              <a:t>   Practical 1 – PERFORM VARIOUS COMMANDS IN LINUX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082695" y="9071290"/>
            <a:ext cx="2008533" cy="610567"/>
          </a:xfrm>
          <a:custGeom>
            <a:avLst/>
            <a:gdLst/>
            <a:ahLst/>
            <a:cxnLst/>
            <a:rect r="r" b="b" t="t" l="l"/>
            <a:pathLst>
              <a:path h="610567" w="2008533">
                <a:moveTo>
                  <a:pt x="0" y="0"/>
                </a:moveTo>
                <a:lnTo>
                  <a:pt x="2008533" y="0"/>
                </a:lnTo>
                <a:lnTo>
                  <a:pt x="2008533" y="610568"/>
                </a:lnTo>
                <a:lnTo>
                  <a:pt x="0" y="6105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6082697" y="9071290"/>
            <a:ext cx="2008533" cy="610566"/>
            <a:chOff x="0" y="0"/>
            <a:chExt cx="2678044" cy="81408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678049" cy="814070"/>
            </a:xfrm>
            <a:custGeom>
              <a:avLst/>
              <a:gdLst/>
              <a:ahLst/>
              <a:cxnLst/>
              <a:rect r="r" b="b" t="t" l="l"/>
              <a:pathLst>
                <a:path h="814070" w="2678049">
                  <a:moveTo>
                    <a:pt x="0" y="0"/>
                  </a:moveTo>
                  <a:lnTo>
                    <a:pt x="2678049" y="0"/>
                  </a:lnTo>
                  <a:lnTo>
                    <a:pt x="2678049" y="814070"/>
                  </a:lnTo>
                  <a:lnTo>
                    <a:pt x="0" y="814070"/>
                  </a:ln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0" y="9906000"/>
            <a:ext cx="18287997" cy="381000"/>
            <a:chOff x="0" y="0"/>
            <a:chExt cx="24383996" cy="508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4384000" cy="508000"/>
            </a:xfrm>
            <a:custGeom>
              <a:avLst/>
              <a:gdLst/>
              <a:ahLst/>
              <a:cxnLst/>
              <a:rect r="r" b="b" t="t" l="l"/>
              <a:pathLst>
                <a:path h="508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508000"/>
                  </a:lnTo>
                  <a:lnTo>
                    <a:pt x="0" y="508000"/>
                  </a:lnTo>
                </a:path>
              </a:pathLst>
            </a:custGeom>
            <a:solidFill>
              <a:srgbClr val="DFDFDF"/>
            </a:solid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0" y="0"/>
            <a:ext cx="18288000" cy="1066802"/>
          </a:xfrm>
          <a:custGeom>
            <a:avLst/>
            <a:gdLst/>
            <a:ahLst/>
            <a:cxnLst/>
            <a:rect r="r" b="b" t="t" l="l"/>
            <a:pathLst>
              <a:path h="1066802" w="18288000">
                <a:moveTo>
                  <a:pt x="0" y="0"/>
                </a:moveTo>
                <a:lnTo>
                  <a:pt x="18288000" y="0"/>
                </a:lnTo>
                <a:lnTo>
                  <a:pt x="18288000" y="1066802"/>
                </a:lnTo>
                <a:lnTo>
                  <a:pt x="0" y="10668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904359" r="-1799" b="-38262"/>
            </a:stretch>
          </a:blipFill>
        </p:spPr>
      </p:sp>
      <p:sp>
        <p:nvSpPr>
          <p:cNvPr name="AutoShape 8" id="8"/>
          <p:cNvSpPr/>
          <p:nvPr/>
        </p:nvSpPr>
        <p:spPr>
          <a:xfrm rot="3577">
            <a:off x="-9530" y="1066802"/>
            <a:ext cx="18307060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 rot="3577">
            <a:off x="-9530" y="9909376"/>
            <a:ext cx="18307060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1348740" y="1652036"/>
            <a:ext cx="5556540" cy="5874057"/>
          </a:xfrm>
          <a:custGeom>
            <a:avLst/>
            <a:gdLst/>
            <a:ahLst/>
            <a:cxnLst/>
            <a:rect r="r" b="b" t="t" l="l"/>
            <a:pathLst>
              <a:path h="5874057" w="5556540">
                <a:moveTo>
                  <a:pt x="0" y="0"/>
                </a:moveTo>
                <a:lnTo>
                  <a:pt x="5556540" y="0"/>
                </a:lnTo>
                <a:lnTo>
                  <a:pt x="5556540" y="5874057"/>
                </a:lnTo>
                <a:lnTo>
                  <a:pt x="0" y="587405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348740" y="9954469"/>
            <a:ext cx="3931920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>
                <a:solidFill>
                  <a:srgbClr val="373737"/>
                </a:solidFill>
                <a:latin typeface="Roboto Condensed Light"/>
              </a:rPr>
              <a:t>Anindya Sinha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007340" y="9942195"/>
            <a:ext cx="3931920" cy="3007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160"/>
              </a:lnSpc>
            </a:pPr>
            <a:r>
              <a:rPr lang="en-US" sz="1800">
                <a:solidFill>
                  <a:srgbClr val="373737"/>
                </a:solidFill>
                <a:latin typeface="Roboto Condensed Bold"/>
              </a:rPr>
              <a:t>‹#›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16000" y="194502"/>
            <a:ext cx="17856000" cy="725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08"/>
              </a:lnSpc>
            </a:pPr>
            <a:r>
              <a:rPr lang="en-US" sz="5100">
                <a:solidFill>
                  <a:srgbClr val="373737"/>
                </a:solidFill>
                <a:latin typeface="Roboto Condensed Bold"/>
              </a:rPr>
              <a:t>Setting up Kali in VMware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653326" y="1690136"/>
            <a:ext cx="9012323" cy="19598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77240" indent="-388620" lvl="1">
              <a:lnSpc>
                <a:spcPts val="3888"/>
              </a:lnSpc>
              <a:buFont typeface="Arial"/>
              <a:buChar char="•"/>
            </a:pPr>
            <a:r>
              <a:rPr lang="en-US" sz="3600">
                <a:solidFill>
                  <a:srgbClr val="212121"/>
                </a:solidFill>
                <a:latin typeface="Roboto Condensed"/>
              </a:rPr>
              <a:t>And finally, depending on the hardware power of your computer, you can adjust settings in this section. I recommend allocating a minimum of 4 GB of RAM to Kali Linux.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055541" y="9953625"/>
            <a:ext cx="6687820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60"/>
              </a:lnSpc>
            </a:pPr>
            <a:r>
              <a:rPr lang="en-US" sz="1800">
                <a:solidFill>
                  <a:srgbClr val="373737"/>
                </a:solidFill>
                <a:latin typeface="Roboto Condensed Light"/>
              </a:rPr>
              <a:t>#2101CS632 </a:t>
            </a:r>
            <a:r>
              <a:rPr lang="en-US" sz="1800">
                <a:solidFill>
                  <a:srgbClr val="373737"/>
                </a:solidFill>
                <a:sym typeface="Roboto Condensed"/>
              </a:rPr>
              <a:t></a:t>
            </a:r>
            <a:r>
              <a:rPr lang="en-US" sz="1800">
                <a:solidFill>
                  <a:srgbClr val="373737"/>
                </a:solidFill>
                <a:latin typeface="Roboto Condensed Light"/>
              </a:rPr>
              <a:t>   Practical 1 – PERFORM VARIOUS COMMANDS IN LINUX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DAF3yG0owc4</dc:identifier>
  <dcterms:modified xsi:type="dcterms:W3CDTF">2011-08-01T06:04:30Z</dcterms:modified>
  <cp:revision>1</cp:revision>
  <dc:title>p1</dc:title>
</cp:coreProperties>
</file>